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303" r:id="rId3"/>
    <p:sldId id="310" r:id="rId4"/>
    <p:sldId id="309" r:id="rId5"/>
    <p:sldId id="308" r:id="rId6"/>
    <p:sldId id="294" r:id="rId7"/>
    <p:sldId id="295" r:id="rId8"/>
    <p:sldId id="296" r:id="rId9"/>
    <p:sldId id="297" r:id="rId10"/>
    <p:sldId id="312" r:id="rId11"/>
    <p:sldId id="314" r:id="rId12"/>
    <p:sldId id="316" r:id="rId13"/>
    <p:sldId id="315" r:id="rId14"/>
  </p:sldIdLst>
  <p:sldSz cx="9144000" cy="6859588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FFCC"/>
    <a:srgbClr val="FFFF66"/>
    <a:srgbClr val="FF7C80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2" autoAdjust="0"/>
    <p:restoredTop sz="92171" autoAdjust="0"/>
  </p:normalViewPr>
  <p:slideViewPr>
    <p:cSldViewPr>
      <p:cViewPr>
        <p:scale>
          <a:sx n="72" d="100"/>
          <a:sy n="72" d="100"/>
        </p:scale>
        <p:origin x="-538" y="403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89E44-B4AB-4418-9F26-4AA7C808708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4A8E0DA-FC91-43F8-AD91-FFC90FC7D1A4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C" sz="1200" dirty="0" smtClean="0"/>
            <a:t>Fase Inicial</a:t>
          </a:r>
        </a:p>
        <a:p>
          <a:r>
            <a:rPr lang="es-EC" sz="1200" dirty="0" smtClean="0"/>
            <a:t>Entidad requirente:</a:t>
          </a:r>
        </a:p>
        <a:p>
          <a:r>
            <a:rPr lang="es-EC" sz="1200" dirty="0" smtClean="0"/>
            <a:t>- Plan anual de  </a:t>
          </a:r>
        </a:p>
        <a:p>
          <a:r>
            <a:rPr lang="es-EC" sz="1200" dirty="0" smtClean="0"/>
            <a:t>  contratación (PAC)</a:t>
          </a:r>
        </a:p>
        <a:p>
          <a:endParaRPr lang="es-EC" sz="1200" dirty="0"/>
        </a:p>
      </dgm:t>
    </dgm:pt>
    <dgm:pt modelId="{0FD89EE1-5723-4470-A138-9A3B0D9DCFA5}" type="parTrans" cxnId="{7F0F5B0E-109E-4AA2-A7D9-FFF3946D7142}">
      <dgm:prSet/>
      <dgm:spPr/>
      <dgm:t>
        <a:bodyPr/>
        <a:lstStyle/>
        <a:p>
          <a:endParaRPr lang="es-EC" sz="2800"/>
        </a:p>
      </dgm:t>
    </dgm:pt>
    <dgm:pt modelId="{9BCBFAB7-913D-451D-9CD8-E557980AFB13}" type="sibTrans" cxnId="{7F0F5B0E-109E-4AA2-A7D9-FFF3946D7142}">
      <dgm:prSet/>
      <dgm:spPr/>
      <dgm:t>
        <a:bodyPr/>
        <a:lstStyle/>
        <a:p>
          <a:endParaRPr lang="es-EC" sz="2800"/>
        </a:p>
      </dgm:t>
    </dgm:pt>
    <dgm:pt modelId="{6A711C2F-64B3-4F09-9032-0C083E2848C9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EC" sz="2000" dirty="0" smtClean="0"/>
            <a:t>USHAY PAC</a:t>
          </a:r>
          <a:endParaRPr lang="es-EC" sz="2000" dirty="0"/>
        </a:p>
      </dgm:t>
    </dgm:pt>
    <dgm:pt modelId="{7D066BB2-0D35-4220-8DA5-E22060A14EF2}" type="parTrans" cxnId="{0E89C7F7-931F-4481-A9BF-ABBACAF3111B}">
      <dgm:prSet/>
      <dgm:spPr/>
      <dgm:t>
        <a:bodyPr/>
        <a:lstStyle/>
        <a:p>
          <a:endParaRPr lang="es-EC" sz="2800"/>
        </a:p>
      </dgm:t>
    </dgm:pt>
    <dgm:pt modelId="{EB5FB347-9371-4657-950E-DA991C85930D}" type="sibTrans" cxnId="{0E89C7F7-931F-4481-A9BF-ABBACAF3111B}">
      <dgm:prSet/>
      <dgm:spPr/>
      <dgm:t>
        <a:bodyPr/>
        <a:lstStyle/>
        <a:p>
          <a:endParaRPr lang="es-EC" sz="2800"/>
        </a:p>
      </dgm:t>
    </dgm:pt>
    <dgm:pt modelId="{9D0255A9-F3E4-4CAD-9E45-80C90E50DD93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C" sz="1200" dirty="0" smtClean="0"/>
            <a:t>Fase Preparatoria requirente:</a:t>
          </a:r>
        </a:p>
        <a:p>
          <a:r>
            <a:rPr lang="es-EC" sz="1200" dirty="0" smtClean="0"/>
            <a:t>-Especificaciones</a:t>
          </a:r>
        </a:p>
        <a:p>
          <a:r>
            <a:rPr lang="es-EC" sz="1200" dirty="0" smtClean="0"/>
            <a:t>-Pliegos</a:t>
          </a:r>
        </a:p>
        <a:p>
          <a:endParaRPr lang="es-EC" sz="1200" dirty="0"/>
        </a:p>
      </dgm:t>
    </dgm:pt>
    <dgm:pt modelId="{F801683B-371D-490A-AA12-C3B0EB3E54BC}" type="parTrans" cxnId="{E20BD66F-B87B-4FE5-AF18-4D7F54EAFEB9}">
      <dgm:prSet/>
      <dgm:spPr/>
      <dgm:t>
        <a:bodyPr/>
        <a:lstStyle/>
        <a:p>
          <a:endParaRPr lang="es-EC" sz="2800"/>
        </a:p>
      </dgm:t>
    </dgm:pt>
    <dgm:pt modelId="{2613FC4B-4427-41FF-8706-C4DDA7E42089}" type="sibTrans" cxnId="{E20BD66F-B87B-4FE5-AF18-4D7F54EAFEB9}">
      <dgm:prSet/>
      <dgm:spPr/>
      <dgm:t>
        <a:bodyPr/>
        <a:lstStyle/>
        <a:p>
          <a:endParaRPr lang="es-EC" sz="2800"/>
        </a:p>
      </dgm:t>
    </dgm:pt>
    <dgm:pt modelId="{611AC2BE-3052-4539-A93A-63785BFAF28C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EC" sz="2000" dirty="0" smtClean="0"/>
            <a:t>USHAY PL</a:t>
          </a:r>
          <a:endParaRPr lang="es-EC" sz="2000" dirty="0"/>
        </a:p>
      </dgm:t>
    </dgm:pt>
    <dgm:pt modelId="{1F425909-6DE5-4842-BE86-AF3498AE60FD}" type="parTrans" cxnId="{6A1DC140-E611-4100-951C-5A4601D48D49}">
      <dgm:prSet/>
      <dgm:spPr/>
      <dgm:t>
        <a:bodyPr/>
        <a:lstStyle/>
        <a:p>
          <a:endParaRPr lang="es-EC" sz="2800"/>
        </a:p>
      </dgm:t>
    </dgm:pt>
    <dgm:pt modelId="{53EA0840-2ECB-4EAD-B711-99C9303D7C68}" type="sibTrans" cxnId="{6A1DC140-E611-4100-951C-5A4601D48D49}">
      <dgm:prSet/>
      <dgm:spPr/>
      <dgm:t>
        <a:bodyPr/>
        <a:lstStyle/>
        <a:p>
          <a:endParaRPr lang="es-EC" sz="2800"/>
        </a:p>
      </dgm:t>
    </dgm:pt>
    <dgm:pt modelId="{DB2498B1-48B7-4C93-BFAE-CE19CCCF0918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C" sz="1200" dirty="0" smtClean="0"/>
            <a:t>Fase Precontractual Contratante:</a:t>
          </a:r>
        </a:p>
        <a:p>
          <a:r>
            <a:rPr lang="es-EC" sz="1200" dirty="0" smtClean="0"/>
            <a:t>-Calificación</a:t>
          </a:r>
        </a:p>
        <a:p>
          <a:endParaRPr lang="es-EC" sz="1200" dirty="0"/>
        </a:p>
      </dgm:t>
    </dgm:pt>
    <dgm:pt modelId="{26EA12F7-132D-4BDA-B1DE-41CC3ACE9194}" type="parTrans" cxnId="{FFA4DAC9-A63E-4AF5-9EAF-A2548AD89EDB}">
      <dgm:prSet/>
      <dgm:spPr/>
      <dgm:t>
        <a:bodyPr/>
        <a:lstStyle/>
        <a:p>
          <a:endParaRPr lang="es-EC" sz="2800"/>
        </a:p>
      </dgm:t>
    </dgm:pt>
    <dgm:pt modelId="{43176D50-A9FC-4FB2-B767-6EF3D2266A68}" type="sibTrans" cxnId="{FFA4DAC9-A63E-4AF5-9EAF-A2548AD89EDB}">
      <dgm:prSet/>
      <dgm:spPr/>
      <dgm:t>
        <a:bodyPr/>
        <a:lstStyle/>
        <a:p>
          <a:endParaRPr lang="es-EC" sz="2800"/>
        </a:p>
      </dgm:t>
    </dgm:pt>
    <dgm:pt modelId="{89A81A00-6E84-4ADF-B2DB-A95BCE629985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EC" sz="2000" dirty="0" smtClean="0"/>
            <a:t>USHAY CA</a:t>
          </a:r>
          <a:endParaRPr lang="es-EC" sz="2000" dirty="0"/>
        </a:p>
      </dgm:t>
    </dgm:pt>
    <dgm:pt modelId="{C3419AC5-B5BB-491B-A67E-F93D8AEB81E6}" type="parTrans" cxnId="{63671DD5-88DA-4638-867A-EBCC4F4F87B3}">
      <dgm:prSet/>
      <dgm:spPr/>
      <dgm:t>
        <a:bodyPr/>
        <a:lstStyle/>
        <a:p>
          <a:endParaRPr lang="es-EC" sz="2800"/>
        </a:p>
      </dgm:t>
    </dgm:pt>
    <dgm:pt modelId="{CAA56C0B-55BC-4FE4-9FE9-7A664A197C66}" type="sibTrans" cxnId="{63671DD5-88DA-4638-867A-EBCC4F4F87B3}">
      <dgm:prSet/>
      <dgm:spPr/>
      <dgm:t>
        <a:bodyPr/>
        <a:lstStyle/>
        <a:p>
          <a:endParaRPr lang="es-EC" sz="2800"/>
        </a:p>
      </dgm:t>
    </dgm:pt>
    <dgm:pt modelId="{228C9ED1-423A-4A33-A8E8-CA03EEF87D91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200" dirty="0" smtClean="0"/>
            <a:t>Fase  Precontractual</a:t>
          </a:r>
        </a:p>
        <a:p>
          <a:r>
            <a:rPr lang="pt-BR" sz="1200" dirty="0" smtClean="0"/>
            <a:t>Oferente:</a:t>
          </a:r>
        </a:p>
        <a:p>
          <a:r>
            <a:rPr lang="pt-BR" sz="1200" dirty="0" smtClean="0"/>
            <a:t>-Oferta</a:t>
          </a:r>
        </a:p>
        <a:p>
          <a:r>
            <a:rPr lang="pt-BR" sz="1200" dirty="0" smtClean="0"/>
            <a:t>-Anexos</a:t>
          </a:r>
          <a:endParaRPr lang="es-EC" sz="1200" dirty="0" smtClean="0"/>
        </a:p>
        <a:p>
          <a:endParaRPr lang="es-EC" sz="1200" dirty="0"/>
        </a:p>
      </dgm:t>
    </dgm:pt>
    <dgm:pt modelId="{F7761032-24C5-4BA6-9068-23EBE76728DA}" type="parTrans" cxnId="{9EABACB2-8C49-48D5-96E7-88EEA6C0F9EA}">
      <dgm:prSet/>
      <dgm:spPr/>
      <dgm:t>
        <a:bodyPr/>
        <a:lstStyle/>
        <a:p>
          <a:endParaRPr lang="es-EC" sz="2800"/>
        </a:p>
      </dgm:t>
    </dgm:pt>
    <dgm:pt modelId="{9AB0B8DE-2866-4F6F-A35B-BAE7ABAEDD27}" type="sibTrans" cxnId="{9EABACB2-8C49-48D5-96E7-88EEA6C0F9EA}">
      <dgm:prSet/>
      <dgm:spPr/>
      <dgm:t>
        <a:bodyPr/>
        <a:lstStyle/>
        <a:p>
          <a:endParaRPr lang="es-EC" sz="2800"/>
        </a:p>
      </dgm:t>
    </dgm:pt>
    <dgm:pt modelId="{2510CA8B-BE95-4D40-844D-F552AA8D003C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EC" sz="2000" dirty="0" smtClean="0"/>
            <a:t>USHAY OF</a:t>
          </a:r>
          <a:endParaRPr lang="es-EC" sz="2000" dirty="0"/>
        </a:p>
      </dgm:t>
    </dgm:pt>
    <dgm:pt modelId="{0DA0824D-14F0-4B84-9CD5-C36615DCED74}" type="parTrans" cxnId="{1B5AFBF3-23B0-4028-A411-2FF91B029428}">
      <dgm:prSet/>
      <dgm:spPr/>
      <dgm:t>
        <a:bodyPr/>
        <a:lstStyle/>
        <a:p>
          <a:endParaRPr lang="es-EC" sz="2800"/>
        </a:p>
      </dgm:t>
    </dgm:pt>
    <dgm:pt modelId="{DB960DC7-D138-4A03-8497-30A4701AFD60}" type="sibTrans" cxnId="{1B5AFBF3-23B0-4028-A411-2FF91B029428}">
      <dgm:prSet/>
      <dgm:spPr/>
      <dgm:t>
        <a:bodyPr/>
        <a:lstStyle/>
        <a:p>
          <a:endParaRPr lang="es-EC" sz="2800"/>
        </a:p>
      </dgm:t>
    </dgm:pt>
    <dgm:pt modelId="{6C62A5F1-A7E5-43B9-88DA-A2B22F95AA11}" type="pres">
      <dgm:prSet presAssocID="{AC189E44-B4AB-4418-9F26-4AA7C80870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E936E9-FD02-4D06-AE2B-6E1DA2C0C3C8}" type="pres">
      <dgm:prSet presAssocID="{AC189E44-B4AB-4418-9F26-4AA7C8087085}" presName="children" presStyleCnt="0"/>
      <dgm:spPr/>
    </dgm:pt>
    <dgm:pt modelId="{8944B18D-97E1-4998-9780-E44E8ABB4FC1}" type="pres">
      <dgm:prSet presAssocID="{AC189E44-B4AB-4418-9F26-4AA7C8087085}" presName="child1group" presStyleCnt="0"/>
      <dgm:spPr/>
    </dgm:pt>
    <dgm:pt modelId="{BF10770F-0705-4F04-91AB-C8DF735CAEB4}" type="pres">
      <dgm:prSet presAssocID="{AC189E44-B4AB-4418-9F26-4AA7C8087085}" presName="child1" presStyleLbl="bgAcc1" presStyleIdx="0" presStyleCnt="4"/>
      <dgm:spPr/>
      <dgm:t>
        <a:bodyPr/>
        <a:lstStyle/>
        <a:p>
          <a:endParaRPr lang="es-EC"/>
        </a:p>
      </dgm:t>
    </dgm:pt>
    <dgm:pt modelId="{B8D75F3B-C164-4618-9F8C-1F1621D76612}" type="pres">
      <dgm:prSet presAssocID="{AC189E44-B4AB-4418-9F26-4AA7C808708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7EA157-C708-4758-B248-13BADA139406}" type="pres">
      <dgm:prSet presAssocID="{AC189E44-B4AB-4418-9F26-4AA7C8087085}" presName="child2group" presStyleCnt="0"/>
      <dgm:spPr/>
    </dgm:pt>
    <dgm:pt modelId="{EFB15A71-84D9-4170-929E-8391D791537B}" type="pres">
      <dgm:prSet presAssocID="{AC189E44-B4AB-4418-9F26-4AA7C8087085}" presName="child2" presStyleLbl="bgAcc1" presStyleIdx="1" presStyleCnt="4"/>
      <dgm:spPr/>
      <dgm:t>
        <a:bodyPr/>
        <a:lstStyle/>
        <a:p>
          <a:endParaRPr lang="es-EC"/>
        </a:p>
      </dgm:t>
    </dgm:pt>
    <dgm:pt modelId="{25F02D0F-9B1F-465D-A668-C38634A1BBCC}" type="pres">
      <dgm:prSet presAssocID="{AC189E44-B4AB-4418-9F26-4AA7C808708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73710-882F-499D-BEDC-5351B36B61B2}" type="pres">
      <dgm:prSet presAssocID="{AC189E44-B4AB-4418-9F26-4AA7C8087085}" presName="child3group" presStyleCnt="0"/>
      <dgm:spPr/>
    </dgm:pt>
    <dgm:pt modelId="{E8E9A9CC-4328-4BAC-B515-32E0794114D1}" type="pres">
      <dgm:prSet presAssocID="{AC189E44-B4AB-4418-9F26-4AA7C8087085}" presName="child3" presStyleLbl="bgAcc1" presStyleIdx="2" presStyleCnt="4"/>
      <dgm:spPr/>
      <dgm:t>
        <a:bodyPr/>
        <a:lstStyle/>
        <a:p>
          <a:endParaRPr lang="es-EC"/>
        </a:p>
      </dgm:t>
    </dgm:pt>
    <dgm:pt modelId="{C1DAE2E7-B182-4507-8118-95DDC82566A0}" type="pres">
      <dgm:prSet presAssocID="{AC189E44-B4AB-4418-9F26-4AA7C808708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5C7876-6EAB-4B9E-9C26-2E66591F0470}" type="pres">
      <dgm:prSet presAssocID="{AC189E44-B4AB-4418-9F26-4AA7C8087085}" presName="child4group" presStyleCnt="0"/>
      <dgm:spPr/>
    </dgm:pt>
    <dgm:pt modelId="{3ACEA1BC-A92D-4222-906D-2C13F46D9766}" type="pres">
      <dgm:prSet presAssocID="{AC189E44-B4AB-4418-9F26-4AA7C8087085}" presName="child4" presStyleLbl="bgAcc1" presStyleIdx="3" presStyleCnt="4"/>
      <dgm:spPr/>
      <dgm:t>
        <a:bodyPr/>
        <a:lstStyle/>
        <a:p>
          <a:endParaRPr lang="es-EC"/>
        </a:p>
      </dgm:t>
    </dgm:pt>
    <dgm:pt modelId="{19B36073-F9A1-4413-AA83-11C805979523}" type="pres">
      <dgm:prSet presAssocID="{AC189E44-B4AB-4418-9F26-4AA7C808708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BE0E41-3FD7-4757-A1E3-E84865F38B11}" type="pres">
      <dgm:prSet presAssocID="{AC189E44-B4AB-4418-9F26-4AA7C8087085}" presName="childPlaceholder" presStyleCnt="0"/>
      <dgm:spPr/>
    </dgm:pt>
    <dgm:pt modelId="{CF0F0808-A02B-4534-88E0-7B73727DF1E5}" type="pres">
      <dgm:prSet presAssocID="{AC189E44-B4AB-4418-9F26-4AA7C8087085}" presName="circle" presStyleCnt="0"/>
      <dgm:spPr/>
    </dgm:pt>
    <dgm:pt modelId="{54D55C9B-EADA-4629-94B5-F35081D2FC38}" type="pres">
      <dgm:prSet presAssocID="{AC189E44-B4AB-4418-9F26-4AA7C808708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CA48A-3944-4BAA-AC82-23793A58EEB8}" type="pres">
      <dgm:prSet presAssocID="{AC189E44-B4AB-4418-9F26-4AA7C808708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895F20-6B38-4E20-A047-AE98C0929A5F}" type="pres">
      <dgm:prSet presAssocID="{AC189E44-B4AB-4418-9F26-4AA7C808708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398E40-132F-42F1-989A-E976AAE72B60}" type="pres">
      <dgm:prSet presAssocID="{AC189E44-B4AB-4418-9F26-4AA7C808708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5C749F-EE2E-4973-9DF3-9666DC7B60AF}" type="pres">
      <dgm:prSet presAssocID="{AC189E44-B4AB-4418-9F26-4AA7C8087085}" presName="quadrantPlaceholder" presStyleCnt="0"/>
      <dgm:spPr/>
    </dgm:pt>
    <dgm:pt modelId="{BE1B2176-EFD5-4027-9F59-8248D6ABC205}" type="pres">
      <dgm:prSet presAssocID="{AC189E44-B4AB-4418-9F26-4AA7C8087085}" presName="center1" presStyleLbl="fgShp" presStyleIdx="0" presStyleCnt="2"/>
      <dgm:spPr/>
    </dgm:pt>
    <dgm:pt modelId="{8482366E-C12B-48A6-8D5D-7A65C1F6AA89}" type="pres">
      <dgm:prSet presAssocID="{AC189E44-B4AB-4418-9F26-4AA7C8087085}" presName="center2" presStyleLbl="fgShp" presStyleIdx="1" presStyleCnt="2"/>
      <dgm:spPr/>
    </dgm:pt>
  </dgm:ptLst>
  <dgm:cxnLst>
    <dgm:cxn modelId="{C0C7B16F-284F-4627-A175-F73B5B037139}" type="presOf" srcId="{DB2498B1-48B7-4C93-BFAE-CE19CCCF0918}" destId="{0B895F20-6B38-4E20-A047-AE98C0929A5F}" srcOrd="0" destOrd="0" presId="urn:microsoft.com/office/officeart/2005/8/layout/cycle4"/>
    <dgm:cxn modelId="{FFA4DAC9-A63E-4AF5-9EAF-A2548AD89EDB}" srcId="{AC189E44-B4AB-4418-9F26-4AA7C8087085}" destId="{DB2498B1-48B7-4C93-BFAE-CE19CCCF0918}" srcOrd="2" destOrd="0" parTransId="{26EA12F7-132D-4BDA-B1DE-41CC3ACE9194}" sibTransId="{43176D50-A9FC-4FB2-B767-6EF3D2266A68}"/>
    <dgm:cxn modelId="{A9003D0A-390C-4533-BE52-58DD9E4FADBF}" type="presOf" srcId="{89A81A00-6E84-4ADF-B2DB-A95BCE629985}" destId="{C1DAE2E7-B182-4507-8118-95DDC82566A0}" srcOrd="1" destOrd="0" presId="urn:microsoft.com/office/officeart/2005/8/layout/cycle4"/>
    <dgm:cxn modelId="{0E89C7F7-931F-4481-A9BF-ABBACAF3111B}" srcId="{E4A8E0DA-FC91-43F8-AD91-FFC90FC7D1A4}" destId="{6A711C2F-64B3-4F09-9032-0C083E2848C9}" srcOrd="0" destOrd="0" parTransId="{7D066BB2-0D35-4220-8DA5-E22060A14EF2}" sibTransId="{EB5FB347-9371-4657-950E-DA991C85930D}"/>
    <dgm:cxn modelId="{E20BD66F-B87B-4FE5-AF18-4D7F54EAFEB9}" srcId="{AC189E44-B4AB-4418-9F26-4AA7C8087085}" destId="{9D0255A9-F3E4-4CAD-9E45-80C90E50DD93}" srcOrd="1" destOrd="0" parTransId="{F801683B-371D-490A-AA12-C3B0EB3E54BC}" sibTransId="{2613FC4B-4427-41FF-8706-C4DDA7E42089}"/>
    <dgm:cxn modelId="{1B5AFBF3-23B0-4028-A411-2FF91B029428}" srcId="{228C9ED1-423A-4A33-A8E8-CA03EEF87D91}" destId="{2510CA8B-BE95-4D40-844D-F552AA8D003C}" srcOrd="0" destOrd="0" parTransId="{0DA0824D-14F0-4B84-9CD5-C36615DCED74}" sibTransId="{DB960DC7-D138-4A03-8497-30A4701AFD60}"/>
    <dgm:cxn modelId="{C42BE1E3-8545-4A1C-8E36-E4FED94E33FA}" type="presOf" srcId="{6A711C2F-64B3-4F09-9032-0C083E2848C9}" destId="{B8D75F3B-C164-4618-9F8C-1F1621D76612}" srcOrd="1" destOrd="0" presId="urn:microsoft.com/office/officeart/2005/8/layout/cycle4"/>
    <dgm:cxn modelId="{14DE7CBE-746B-40C7-9A18-E2BA89985CD6}" type="presOf" srcId="{2510CA8B-BE95-4D40-844D-F552AA8D003C}" destId="{3ACEA1BC-A92D-4222-906D-2C13F46D9766}" srcOrd="0" destOrd="0" presId="urn:microsoft.com/office/officeart/2005/8/layout/cycle4"/>
    <dgm:cxn modelId="{980FC01F-C80F-4D92-B549-D34D9476032E}" type="presOf" srcId="{E4A8E0DA-FC91-43F8-AD91-FFC90FC7D1A4}" destId="{54D55C9B-EADA-4629-94B5-F35081D2FC38}" srcOrd="0" destOrd="0" presId="urn:microsoft.com/office/officeart/2005/8/layout/cycle4"/>
    <dgm:cxn modelId="{F532CF89-A0EE-436C-9811-333D32320D1A}" type="presOf" srcId="{89A81A00-6E84-4ADF-B2DB-A95BCE629985}" destId="{E8E9A9CC-4328-4BAC-B515-32E0794114D1}" srcOrd="0" destOrd="0" presId="urn:microsoft.com/office/officeart/2005/8/layout/cycle4"/>
    <dgm:cxn modelId="{6A1DC140-E611-4100-951C-5A4601D48D49}" srcId="{9D0255A9-F3E4-4CAD-9E45-80C90E50DD93}" destId="{611AC2BE-3052-4539-A93A-63785BFAF28C}" srcOrd="0" destOrd="0" parTransId="{1F425909-6DE5-4842-BE86-AF3498AE60FD}" sibTransId="{53EA0840-2ECB-4EAD-B711-99C9303D7C68}"/>
    <dgm:cxn modelId="{0F0DEBB6-B652-4F42-9C78-3227CAD7506B}" type="presOf" srcId="{2510CA8B-BE95-4D40-844D-F552AA8D003C}" destId="{19B36073-F9A1-4413-AA83-11C805979523}" srcOrd="1" destOrd="0" presId="urn:microsoft.com/office/officeart/2005/8/layout/cycle4"/>
    <dgm:cxn modelId="{7F0F5B0E-109E-4AA2-A7D9-FFF3946D7142}" srcId="{AC189E44-B4AB-4418-9F26-4AA7C8087085}" destId="{E4A8E0DA-FC91-43F8-AD91-FFC90FC7D1A4}" srcOrd="0" destOrd="0" parTransId="{0FD89EE1-5723-4470-A138-9A3B0D9DCFA5}" sibTransId="{9BCBFAB7-913D-451D-9CD8-E557980AFB13}"/>
    <dgm:cxn modelId="{CB073FF3-8A7F-42B4-BDE9-8F88CBE89715}" type="presOf" srcId="{9D0255A9-F3E4-4CAD-9E45-80C90E50DD93}" destId="{A68CA48A-3944-4BAA-AC82-23793A58EEB8}" srcOrd="0" destOrd="0" presId="urn:microsoft.com/office/officeart/2005/8/layout/cycle4"/>
    <dgm:cxn modelId="{F3111A36-7339-49AD-829E-6B8E3AFD21D3}" type="presOf" srcId="{6A711C2F-64B3-4F09-9032-0C083E2848C9}" destId="{BF10770F-0705-4F04-91AB-C8DF735CAEB4}" srcOrd="0" destOrd="0" presId="urn:microsoft.com/office/officeart/2005/8/layout/cycle4"/>
    <dgm:cxn modelId="{DC7C92F1-6812-4C18-BF10-1BF445061737}" type="presOf" srcId="{611AC2BE-3052-4539-A93A-63785BFAF28C}" destId="{25F02D0F-9B1F-465D-A668-C38634A1BBCC}" srcOrd="1" destOrd="0" presId="urn:microsoft.com/office/officeart/2005/8/layout/cycle4"/>
    <dgm:cxn modelId="{63671DD5-88DA-4638-867A-EBCC4F4F87B3}" srcId="{DB2498B1-48B7-4C93-BFAE-CE19CCCF0918}" destId="{89A81A00-6E84-4ADF-B2DB-A95BCE629985}" srcOrd="0" destOrd="0" parTransId="{C3419AC5-B5BB-491B-A67E-F93D8AEB81E6}" sibTransId="{CAA56C0B-55BC-4FE4-9FE9-7A664A197C66}"/>
    <dgm:cxn modelId="{FAFFC37D-EE0F-4628-B7B7-94CF96B82B09}" type="presOf" srcId="{AC189E44-B4AB-4418-9F26-4AA7C8087085}" destId="{6C62A5F1-A7E5-43B9-88DA-A2B22F95AA11}" srcOrd="0" destOrd="0" presId="urn:microsoft.com/office/officeart/2005/8/layout/cycle4"/>
    <dgm:cxn modelId="{47A55BC8-D563-4FB5-82C1-4D215B743D74}" type="presOf" srcId="{611AC2BE-3052-4539-A93A-63785BFAF28C}" destId="{EFB15A71-84D9-4170-929E-8391D791537B}" srcOrd="0" destOrd="0" presId="urn:microsoft.com/office/officeart/2005/8/layout/cycle4"/>
    <dgm:cxn modelId="{9EABACB2-8C49-48D5-96E7-88EEA6C0F9EA}" srcId="{AC189E44-B4AB-4418-9F26-4AA7C8087085}" destId="{228C9ED1-423A-4A33-A8E8-CA03EEF87D91}" srcOrd="3" destOrd="0" parTransId="{F7761032-24C5-4BA6-9068-23EBE76728DA}" sibTransId="{9AB0B8DE-2866-4F6F-A35B-BAE7ABAEDD27}"/>
    <dgm:cxn modelId="{2D1DBC51-683A-487A-8552-4D96B363F659}" type="presOf" srcId="{228C9ED1-423A-4A33-A8E8-CA03EEF87D91}" destId="{B0398E40-132F-42F1-989A-E976AAE72B60}" srcOrd="0" destOrd="0" presId="urn:microsoft.com/office/officeart/2005/8/layout/cycle4"/>
    <dgm:cxn modelId="{F76D7956-DCD3-482E-A188-6204B3BE981D}" type="presParOf" srcId="{6C62A5F1-A7E5-43B9-88DA-A2B22F95AA11}" destId="{6FE936E9-FD02-4D06-AE2B-6E1DA2C0C3C8}" srcOrd="0" destOrd="0" presId="urn:microsoft.com/office/officeart/2005/8/layout/cycle4"/>
    <dgm:cxn modelId="{B9BC7CEF-A911-4D6E-B31B-8BA0091D579B}" type="presParOf" srcId="{6FE936E9-FD02-4D06-AE2B-6E1DA2C0C3C8}" destId="{8944B18D-97E1-4998-9780-E44E8ABB4FC1}" srcOrd="0" destOrd="0" presId="urn:microsoft.com/office/officeart/2005/8/layout/cycle4"/>
    <dgm:cxn modelId="{86008AFD-98CC-468D-B10B-61398CDB8A71}" type="presParOf" srcId="{8944B18D-97E1-4998-9780-E44E8ABB4FC1}" destId="{BF10770F-0705-4F04-91AB-C8DF735CAEB4}" srcOrd="0" destOrd="0" presId="urn:microsoft.com/office/officeart/2005/8/layout/cycle4"/>
    <dgm:cxn modelId="{97CF777A-A6A3-4FC9-86C4-1FFF57859FA2}" type="presParOf" srcId="{8944B18D-97E1-4998-9780-E44E8ABB4FC1}" destId="{B8D75F3B-C164-4618-9F8C-1F1621D76612}" srcOrd="1" destOrd="0" presId="urn:microsoft.com/office/officeart/2005/8/layout/cycle4"/>
    <dgm:cxn modelId="{F4271CBD-09B1-4E2A-A3E7-C78A8E2BD094}" type="presParOf" srcId="{6FE936E9-FD02-4D06-AE2B-6E1DA2C0C3C8}" destId="{B97EA157-C708-4758-B248-13BADA139406}" srcOrd="1" destOrd="0" presId="urn:microsoft.com/office/officeart/2005/8/layout/cycle4"/>
    <dgm:cxn modelId="{262B1F05-ABD2-4B44-B27A-595D06894958}" type="presParOf" srcId="{B97EA157-C708-4758-B248-13BADA139406}" destId="{EFB15A71-84D9-4170-929E-8391D791537B}" srcOrd="0" destOrd="0" presId="urn:microsoft.com/office/officeart/2005/8/layout/cycle4"/>
    <dgm:cxn modelId="{E71B50BC-E1F0-4321-8DEE-E1815406FA72}" type="presParOf" srcId="{B97EA157-C708-4758-B248-13BADA139406}" destId="{25F02D0F-9B1F-465D-A668-C38634A1BBCC}" srcOrd="1" destOrd="0" presId="urn:microsoft.com/office/officeart/2005/8/layout/cycle4"/>
    <dgm:cxn modelId="{70432327-7800-4DDF-81CC-1EC0AF9C45EA}" type="presParOf" srcId="{6FE936E9-FD02-4D06-AE2B-6E1DA2C0C3C8}" destId="{9F973710-882F-499D-BEDC-5351B36B61B2}" srcOrd="2" destOrd="0" presId="urn:microsoft.com/office/officeart/2005/8/layout/cycle4"/>
    <dgm:cxn modelId="{3A183BDD-44FA-4C02-8498-697AED3E27A1}" type="presParOf" srcId="{9F973710-882F-499D-BEDC-5351B36B61B2}" destId="{E8E9A9CC-4328-4BAC-B515-32E0794114D1}" srcOrd="0" destOrd="0" presId="urn:microsoft.com/office/officeart/2005/8/layout/cycle4"/>
    <dgm:cxn modelId="{65A484F2-EACA-441B-AFAD-FAD918A8B0AD}" type="presParOf" srcId="{9F973710-882F-499D-BEDC-5351B36B61B2}" destId="{C1DAE2E7-B182-4507-8118-95DDC82566A0}" srcOrd="1" destOrd="0" presId="urn:microsoft.com/office/officeart/2005/8/layout/cycle4"/>
    <dgm:cxn modelId="{12FC260D-CCB6-4238-8C14-B0490A530581}" type="presParOf" srcId="{6FE936E9-FD02-4D06-AE2B-6E1DA2C0C3C8}" destId="{B95C7876-6EAB-4B9E-9C26-2E66591F0470}" srcOrd="3" destOrd="0" presId="urn:microsoft.com/office/officeart/2005/8/layout/cycle4"/>
    <dgm:cxn modelId="{B37663DC-8E70-4528-8D9E-B45E28DB11B7}" type="presParOf" srcId="{B95C7876-6EAB-4B9E-9C26-2E66591F0470}" destId="{3ACEA1BC-A92D-4222-906D-2C13F46D9766}" srcOrd="0" destOrd="0" presId="urn:microsoft.com/office/officeart/2005/8/layout/cycle4"/>
    <dgm:cxn modelId="{C304DD2C-C507-4D7A-A23F-30E916805590}" type="presParOf" srcId="{B95C7876-6EAB-4B9E-9C26-2E66591F0470}" destId="{19B36073-F9A1-4413-AA83-11C805979523}" srcOrd="1" destOrd="0" presId="urn:microsoft.com/office/officeart/2005/8/layout/cycle4"/>
    <dgm:cxn modelId="{8C9ADE38-BDB2-493D-83C3-122959E871AB}" type="presParOf" srcId="{6FE936E9-FD02-4D06-AE2B-6E1DA2C0C3C8}" destId="{C2BE0E41-3FD7-4757-A1E3-E84865F38B11}" srcOrd="4" destOrd="0" presId="urn:microsoft.com/office/officeart/2005/8/layout/cycle4"/>
    <dgm:cxn modelId="{86283C89-B443-4D88-971A-A3210D4F2E86}" type="presParOf" srcId="{6C62A5F1-A7E5-43B9-88DA-A2B22F95AA11}" destId="{CF0F0808-A02B-4534-88E0-7B73727DF1E5}" srcOrd="1" destOrd="0" presId="urn:microsoft.com/office/officeart/2005/8/layout/cycle4"/>
    <dgm:cxn modelId="{2E1CD135-7DE6-4BDF-8F38-90B12E1E7A50}" type="presParOf" srcId="{CF0F0808-A02B-4534-88E0-7B73727DF1E5}" destId="{54D55C9B-EADA-4629-94B5-F35081D2FC38}" srcOrd="0" destOrd="0" presId="urn:microsoft.com/office/officeart/2005/8/layout/cycle4"/>
    <dgm:cxn modelId="{A3B28A4A-50B1-4E1C-8482-8B8C6B745634}" type="presParOf" srcId="{CF0F0808-A02B-4534-88E0-7B73727DF1E5}" destId="{A68CA48A-3944-4BAA-AC82-23793A58EEB8}" srcOrd="1" destOrd="0" presId="urn:microsoft.com/office/officeart/2005/8/layout/cycle4"/>
    <dgm:cxn modelId="{70E6C85D-1E26-42C6-B18D-F0C4752B6129}" type="presParOf" srcId="{CF0F0808-A02B-4534-88E0-7B73727DF1E5}" destId="{0B895F20-6B38-4E20-A047-AE98C0929A5F}" srcOrd="2" destOrd="0" presId="urn:microsoft.com/office/officeart/2005/8/layout/cycle4"/>
    <dgm:cxn modelId="{FE8A84FC-0783-42C1-83BB-605613949367}" type="presParOf" srcId="{CF0F0808-A02B-4534-88E0-7B73727DF1E5}" destId="{B0398E40-132F-42F1-989A-E976AAE72B60}" srcOrd="3" destOrd="0" presId="urn:microsoft.com/office/officeart/2005/8/layout/cycle4"/>
    <dgm:cxn modelId="{32FE621B-F888-4D30-9852-6CC7B1665333}" type="presParOf" srcId="{CF0F0808-A02B-4534-88E0-7B73727DF1E5}" destId="{7A5C749F-EE2E-4973-9DF3-9666DC7B60AF}" srcOrd="4" destOrd="0" presId="urn:microsoft.com/office/officeart/2005/8/layout/cycle4"/>
    <dgm:cxn modelId="{5B9D8DAB-FF19-40C5-9B7B-2D63063C23B5}" type="presParOf" srcId="{6C62A5F1-A7E5-43B9-88DA-A2B22F95AA11}" destId="{BE1B2176-EFD5-4027-9F59-8248D6ABC205}" srcOrd="2" destOrd="0" presId="urn:microsoft.com/office/officeart/2005/8/layout/cycle4"/>
    <dgm:cxn modelId="{F5EEAED2-31A6-4A62-A3C5-4F62D67947ED}" type="presParOf" srcId="{6C62A5F1-A7E5-43B9-88DA-A2B22F95AA11}" destId="{8482366E-C12B-48A6-8D5D-7A65C1F6AA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9A9CC-4328-4BAC-B515-32E0794114D1}">
      <dsp:nvSpPr>
        <dsp:cNvPr id="0" name=""/>
        <dsp:cNvSpPr/>
      </dsp:nvSpPr>
      <dsp:spPr>
        <a:xfrm>
          <a:off x="3681984" y="2763520"/>
          <a:ext cx="2007616" cy="130048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USHAY CA</a:t>
          </a:r>
          <a:endParaRPr lang="es-EC" sz="2000" kern="1200" dirty="0"/>
        </a:p>
      </dsp:txBody>
      <dsp:txXfrm>
        <a:off x="4312835" y="3117207"/>
        <a:ext cx="1348197" cy="918226"/>
      </dsp:txXfrm>
    </dsp:sp>
    <dsp:sp modelId="{3ACEA1BC-A92D-4222-906D-2C13F46D9766}">
      <dsp:nvSpPr>
        <dsp:cNvPr id="0" name=""/>
        <dsp:cNvSpPr/>
      </dsp:nvSpPr>
      <dsp:spPr>
        <a:xfrm>
          <a:off x="406400" y="2763520"/>
          <a:ext cx="2007616" cy="130048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USHAY OF</a:t>
          </a:r>
          <a:endParaRPr lang="es-EC" sz="2000" kern="1200" dirty="0"/>
        </a:p>
      </dsp:txBody>
      <dsp:txXfrm>
        <a:off x="434967" y="3117207"/>
        <a:ext cx="1348197" cy="918226"/>
      </dsp:txXfrm>
    </dsp:sp>
    <dsp:sp modelId="{EFB15A71-84D9-4170-929E-8391D791537B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USHAY PL</a:t>
          </a:r>
          <a:endParaRPr lang="es-EC" sz="2000" kern="1200" dirty="0"/>
        </a:p>
      </dsp:txBody>
      <dsp:txXfrm>
        <a:off x="4312835" y="28567"/>
        <a:ext cx="1348197" cy="918226"/>
      </dsp:txXfrm>
    </dsp:sp>
    <dsp:sp modelId="{BF10770F-0705-4F04-91AB-C8DF735CAEB4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USHAY PAC</a:t>
          </a:r>
          <a:endParaRPr lang="es-EC" sz="2000" kern="1200" dirty="0"/>
        </a:p>
      </dsp:txBody>
      <dsp:txXfrm>
        <a:off x="434967" y="28567"/>
        <a:ext cx="1348197" cy="918226"/>
      </dsp:txXfrm>
    </dsp:sp>
    <dsp:sp modelId="{54D55C9B-EADA-4629-94B5-F35081D2FC38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Fase Inicial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Entidad requirente: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Plan anual de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 contratación (PAC)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>
        <a:off x="1763056" y="747055"/>
        <a:ext cx="1244304" cy="1244304"/>
      </dsp:txXfrm>
    </dsp:sp>
    <dsp:sp modelId="{A68CA48A-3944-4BAA-AC82-23793A58EEB8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Fase Preparatoria requirente: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-Especificaciones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-Pliegos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-5400000">
        <a:off x="3088640" y="747055"/>
        <a:ext cx="1244304" cy="1244304"/>
      </dsp:txXfrm>
    </dsp:sp>
    <dsp:sp modelId="{0B895F20-6B38-4E20-A047-AE98C0929A5F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Fase Precontractual Contratante: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-Calificación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10800000">
        <a:off x="3088640" y="2072640"/>
        <a:ext cx="1244304" cy="1244304"/>
      </dsp:txXfrm>
    </dsp:sp>
    <dsp:sp modelId="{B0398E40-132F-42F1-989A-E976AAE72B60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Fase  Precontractual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Oferente: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-Oferta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-Anexos</a:t>
          </a:r>
          <a:endParaRPr lang="es-EC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5400000">
        <a:off x="1763056" y="2072640"/>
        <a:ext cx="1244304" cy="1244304"/>
      </dsp:txXfrm>
    </dsp:sp>
    <dsp:sp modelId="{BE1B2176-EFD5-4027-9F59-8248D6ABC205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2366E-C12B-48A6-8D5D-7A65C1F6AA89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165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8881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5974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919"/>
            <a:ext cx="7772400" cy="14703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9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2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288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6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701"/>
            <a:ext cx="8229600" cy="114346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576"/>
            <a:ext cx="8229600" cy="496874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1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922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7388"/>
            <a:ext cx="777240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57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57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470"/>
            <a:ext cx="4040188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5380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535470"/>
            <a:ext cx="4041775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2175380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9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73113"/>
            <a:ext cx="3008313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15"/>
            <a:ext cx="5111750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435435"/>
            <a:ext cx="3008313" cy="4692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918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8582"/>
            <a:ext cx="5486400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14F-817A-44FE-84FD-B6E8A62341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4CC3-FE60-4DF0-BE25-BFA6B567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703"/>
            <a:ext cx="8229600" cy="1143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573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7823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C14F-817A-44FE-84FD-B6E8A623416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10/23/2014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7823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7823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4CC3-FE60-4DF0-BE25-BFA6B567E53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07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6.png"/><Relationship Id="rId10" Type="http://schemas.openxmlformats.org/officeDocument/2006/relationships/image" Target="../media/image40.jpeg"/><Relationship Id="rId4" Type="http://schemas.microsoft.com/office/2007/relationships/hdphoto" Target="../media/hdphoto7.wdp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4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43.png"/><Relationship Id="rId10" Type="http://schemas.openxmlformats.org/officeDocument/2006/relationships/image" Target="../media/image8.jpeg"/><Relationship Id="rId4" Type="http://schemas.microsoft.com/office/2007/relationships/hdphoto" Target="../media/hdphoto9.wdp"/><Relationship Id="rId9" Type="http://schemas.openxmlformats.org/officeDocument/2006/relationships/image" Target="../media/image7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pot%20USHAY.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5.png"/><Relationship Id="rId18" Type="http://schemas.openxmlformats.org/officeDocument/2006/relationships/image" Target="../media/image15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18" Type="http://schemas.openxmlformats.org/officeDocument/2006/relationships/image" Target="../media/image15.png"/><Relationship Id="rId3" Type="http://schemas.openxmlformats.org/officeDocument/2006/relationships/image" Target="../media/image17.jpg"/><Relationship Id="rId7" Type="http://schemas.microsoft.com/office/2007/relationships/hdphoto" Target="../media/hdphoto4.wdp"/><Relationship Id="rId12" Type="http://schemas.microsoft.com/office/2007/relationships/hdphoto" Target="../media/hdphoto5.wdp"/><Relationship Id="rId17" Type="http://schemas.microsoft.com/office/2007/relationships/hdphoto" Target="../media/hdphoto2.wdp"/><Relationship Id="rId2" Type="http://schemas.openxmlformats.org/officeDocument/2006/relationships/image" Target="../media/image2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5" Type="http://schemas.microsoft.com/office/2007/relationships/hdphoto" Target="../media/hdphoto6.wdp"/><Relationship Id="rId10" Type="http://schemas.openxmlformats.org/officeDocument/2006/relationships/image" Target="../media/image30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image" Target="../media/image17.jpg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30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" y="0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33"/>
          <p:cNvSpPr txBox="1">
            <a:spLocks noGrp="1"/>
          </p:cNvSpPr>
          <p:nvPr>
            <p:ph type="ctrTitle"/>
          </p:nvPr>
        </p:nvSpPr>
        <p:spPr>
          <a:xfrm>
            <a:off x="0" y="1372394"/>
            <a:ext cx="8839200" cy="27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s-EC" b="1" dirty="0">
                <a:solidFill>
                  <a:srgbClr val="002060"/>
                </a:solidFill>
              </a:rPr>
              <a:t>Módulo Facilitador de la Contratación Pública –USHAY</a:t>
            </a:r>
            <a:br>
              <a:rPr lang="es-EC" b="1" dirty="0">
                <a:solidFill>
                  <a:srgbClr val="002060"/>
                </a:solidFill>
              </a:rPr>
            </a:br>
            <a:endParaRPr lang="es" sz="3200" b="1" dirty="0">
              <a:solidFill>
                <a:srgbClr val="00206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83502" y="5936447"/>
            <a:ext cx="419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dirty="0" smtClean="0">
                <a:solidFill>
                  <a:schemeClr val="accent5"/>
                </a:solidFill>
              </a:rPr>
              <a:t>Octubre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 redondeado"/>
          <p:cNvSpPr/>
          <p:nvPr/>
        </p:nvSpPr>
        <p:spPr>
          <a:xfrm>
            <a:off x="234405" y="229394"/>
            <a:ext cx="5231831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RESULTADOS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ALCANZADOS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– </a:t>
            </a: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USHAY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9" name="8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6194"/>
            <a:ext cx="7848872" cy="5046635"/>
          </a:xfrm>
        </p:spPr>
      </p:pic>
    </p:spTree>
    <p:extLst>
      <p:ext uri="{BB962C8B-B14F-4D97-AF65-F5344CB8AC3E}">
        <p14:creationId xmlns:p14="http://schemas.microsoft.com/office/powerpoint/2010/main" val="27370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 redondeado"/>
          <p:cNvSpPr/>
          <p:nvPr/>
        </p:nvSpPr>
        <p:spPr>
          <a:xfrm>
            <a:off x="234405" y="229394"/>
            <a:ext cx="5231831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BENEFICIARIOS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– </a:t>
            </a: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USHAY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7499417" y="1485128"/>
            <a:ext cx="1188813" cy="1722479"/>
            <a:chOff x="7499417" y="1485128"/>
            <a:chExt cx="1188813" cy="1722479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50" b="98250" l="3361" r="949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417" y="1485128"/>
              <a:ext cx="1156809" cy="1296444"/>
            </a:xfrm>
            <a:prstGeom prst="rect">
              <a:avLst/>
            </a:prstGeom>
          </p:spPr>
        </p:pic>
        <p:sp>
          <p:nvSpPr>
            <p:cNvPr id="27" name="26 CuadroTexto"/>
            <p:cNvSpPr txBox="1"/>
            <p:nvPr/>
          </p:nvSpPr>
          <p:spPr>
            <a:xfrm>
              <a:off x="7516644" y="2684387"/>
              <a:ext cx="1171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Gobierno Nacional</a:t>
              </a:r>
              <a:endParaRPr lang="es-EC" b="1" dirty="0"/>
            </a:p>
          </p:txBody>
        </p:sp>
      </p:grpSp>
      <p:sp>
        <p:nvSpPr>
          <p:cNvPr id="30" name="29 Flecha derecha"/>
          <p:cNvSpPr/>
          <p:nvPr/>
        </p:nvSpPr>
        <p:spPr>
          <a:xfrm rot="19967961">
            <a:off x="6361235" y="2298991"/>
            <a:ext cx="892508" cy="48312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Flecha derecha"/>
          <p:cNvSpPr/>
          <p:nvPr/>
        </p:nvSpPr>
        <p:spPr>
          <a:xfrm rot="12339339">
            <a:off x="2000987" y="2291112"/>
            <a:ext cx="892508" cy="48312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" name="2 Grupo"/>
          <p:cNvGrpSpPr/>
          <p:nvPr/>
        </p:nvGrpSpPr>
        <p:grpSpPr>
          <a:xfrm>
            <a:off x="-234881" y="1480839"/>
            <a:ext cx="2341889" cy="1726768"/>
            <a:chOff x="-234881" y="1480839"/>
            <a:chExt cx="2341889" cy="1726768"/>
          </a:xfrm>
        </p:grpSpPr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34" b="89779" l="462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4881" y="1480839"/>
              <a:ext cx="1911943" cy="1352261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539552" y="2684387"/>
              <a:ext cx="1567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/>
                <a:t>V</a:t>
              </a:r>
              <a:r>
                <a:rPr lang="es-EC" b="1" dirty="0" smtClean="0"/>
                <a:t>eedurías ciudadanas</a:t>
              </a:r>
              <a:endParaRPr lang="es-EC" b="1" dirty="0"/>
            </a:p>
          </p:txBody>
        </p:sp>
      </p:grpSp>
      <p:sp>
        <p:nvSpPr>
          <p:cNvPr id="35" name="34 Flecha derecha"/>
          <p:cNvSpPr/>
          <p:nvPr/>
        </p:nvSpPr>
        <p:spPr>
          <a:xfrm rot="5400000">
            <a:off x="4208964" y="4939326"/>
            <a:ext cx="862516" cy="5278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52" y="5806609"/>
            <a:ext cx="1776093" cy="574364"/>
          </a:xfrm>
          <a:prstGeom prst="rect">
            <a:avLst/>
          </a:prstGeom>
        </p:spPr>
      </p:pic>
      <p:sp>
        <p:nvSpPr>
          <p:cNvPr id="37" name="36 Flecha abajo"/>
          <p:cNvSpPr/>
          <p:nvPr/>
        </p:nvSpPr>
        <p:spPr>
          <a:xfrm rot="2601842">
            <a:off x="2488927" y="4148694"/>
            <a:ext cx="506822" cy="91097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37 Flecha abajo"/>
          <p:cNvSpPr/>
          <p:nvPr/>
        </p:nvSpPr>
        <p:spPr>
          <a:xfrm rot="18442762">
            <a:off x="6410219" y="3920619"/>
            <a:ext cx="506939" cy="8901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4" name="Picture 2" descr="logo_ush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23" y="2516430"/>
            <a:ext cx="2524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32958" y="4099000"/>
            <a:ext cx="2077131" cy="1898490"/>
            <a:chOff x="532958" y="4099000"/>
            <a:chExt cx="2077131" cy="1898490"/>
          </a:xfrm>
        </p:grpSpPr>
        <p:sp>
          <p:nvSpPr>
            <p:cNvPr id="25" name="24 CuadroTexto"/>
            <p:cNvSpPr txBox="1"/>
            <p:nvPr/>
          </p:nvSpPr>
          <p:spPr>
            <a:xfrm>
              <a:off x="532958" y="4099000"/>
              <a:ext cx="2077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/>
                <a:t>Entidades públicas contratantes</a:t>
              </a:r>
            </a:p>
          </p:txBody>
        </p:sp>
        <p:pic>
          <p:nvPicPr>
            <p:cNvPr id="3076" name="Picture 4" descr="http://fotos.lahora.com.ec/cache/3/36/36d/36d4/-20110712044900-36d42fccdff2d6ed3131cf197a08d4c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150" y="4700589"/>
              <a:ext cx="937201" cy="129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39 Grupo"/>
          <p:cNvGrpSpPr/>
          <p:nvPr/>
        </p:nvGrpSpPr>
        <p:grpSpPr>
          <a:xfrm>
            <a:off x="7258626" y="4177369"/>
            <a:ext cx="1823445" cy="1707528"/>
            <a:chOff x="7258626" y="4177369"/>
            <a:chExt cx="1823445" cy="1707528"/>
          </a:xfrm>
        </p:grpSpPr>
        <p:sp>
          <p:nvSpPr>
            <p:cNvPr id="26" name="25 CuadroTexto"/>
            <p:cNvSpPr txBox="1"/>
            <p:nvPr/>
          </p:nvSpPr>
          <p:spPr>
            <a:xfrm>
              <a:off x="7406053" y="4177369"/>
              <a:ext cx="1676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/>
                <a:t>Proveedores del estado</a:t>
              </a:r>
              <a:endParaRPr lang="es-EC" b="1" dirty="0"/>
            </a:p>
          </p:txBody>
        </p:sp>
        <p:pic>
          <p:nvPicPr>
            <p:cNvPr id="39" name="2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626" y="4953794"/>
              <a:ext cx="1638390" cy="9311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374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76481" y="4344194"/>
            <a:ext cx="241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</a:rPr>
              <a:t>Información no estandarizada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81400" y="1753394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C" sz="1400" dirty="0" smtClean="0">
                <a:solidFill>
                  <a:srgbClr val="0070C0"/>
                </a:solidFill>
              </a:rPr>
              <a:t>160 veces más archivos </a:t>
            </a:r>
          </a:p>
          <a:p>
            <a:pPr algn="ctr"/>
            <a:r>
              <a:rPr lang="es-EC" sz="1400" dirty="0" smtClean="0">
                <a:solidFill>
                  <a:srgbClr val="0070C0"/>
                </a:solidFill>
              </a:rPr>
              <a:t>que datos</a:t>
            </a:r>
            <a:endParaRPr lang="es-EC" sz="1400" dirty="0">
              <a:solidFill>
                <a:srgbClr val="0070C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46668" y="1819462"/>
            <a:ext cx="247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C" sz="1400" dirty="0" smtClean="0">
                <a:solidFill>
                  <a:srgbClr val="0070C0"/>
                </a:solidFill>
              </a:rPr>
              <a:t>Alto consumo en papelería</a:t>
            </a:r>
            <a:endParaRPr lang="es-EC" sz="1400" dirty="0">
              <a:solidFill>
                <a:srgbClr val="0070C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627121" y="1677194"/>
            <a:ext cx="1907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</a:rPr>
              <a:t>Dificultad para el</a:t>
            </a:r>
          </a:p>
          <a:p>
            <a:pPr algn="ctr"/>
            <a:r>
              <a:rPr lang="es-EC" b="1" dirty="0" smtClean="0">
                <a:solidFill>
                  <a:srgbClr val="0070C0"/>
                </a:solidFill>
              </a:rPr>
              <a:t>Seguimiento y </a:t>
            </a:r>
          </a:p>
          <a:p>
            <a:pPr algn="ctr"/>
            <a:r>
              <a:rPr lang="es-EC" b="1" dirty="0" smtClean="0">
                <a:solidFill>
                  <a:srgbClr val="0070C0"/>
                </a:solidFill>
              </a:rPr>
              <a:t>Control</a:t>
            </a:r>
            <a:r>
              <a:rPr lang="es-EC" b="1" dirty="0" smtClean="0"/>
              <a:t> </a:t>
            </a:r>
            <a:endParaRPr lang="es-EC" b="1" dirty="0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11" l="0" r="97778">
                        <a14:foregroundMark x1="22222" y1="15111" x2="22222" y2="15111"/>
                        <a14:foregroundMark x1="43556" y1="4889" x2="43556" y2="4889"/>
                        <a14:foregroundMark x1="16889" y1="28889" x2="16889" y2="28889"/>
                        <a14:foregroundMark x1="73778" y1="24889" x2="73778" y2="24889"/>
                        <a14:foregroundMark x1="86222" y1="49333" x2="86222" y2="49333"/>
                        <a14:foregroundMark x1="75111" y1="77778" x2="75111" y2="77778"/>
                        <a14:foregroundMark x1="57778" y1="86222" x2="57778" y2="86222"/>
                        <a14:foregroundMark x1="24444" y1="74667" x2="24444" y2="74667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6" y="2568361"/>
            <a:ext cx="1143571" cy="114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6372959" y="4354374"/>
            <a:ext cx="2542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</a:rPr>
              <a:t>Descalificación de Ofertas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34405" y="229394"/>
            <a:ext cx="5231831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RESULTADOS USHAY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310204" y="2347695"/>
            <a:ext cx="1957540" cy="1571670"/>
            <a:chOff x="310204" y="2347695"/>
            <a:chExt cx="1957540" cy="1571670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42" y="2383086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31 Imagen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542" y="2535486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32 Imagen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942" y="2687886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4" name="33 Imagen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42" y="2840286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36" y="2347695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7" name="36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36" y="2500095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36" y="2652495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9" name="3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36" y="2804895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04" y="24166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04" y="25690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04" y="27214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3" name="42 Imagen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4" y="28738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26" name="Picture 2" descr="http://www.ugel05.edu.pe/ckfinder/files/1_acta_adjudicacion_modelo_secunda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7" y="4806444"/>
            <a:ext cx="915253" cy="129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mesecal.gob.do/wp-content/uploads/2013/10/Acta-de-adjudicacion-CM-2013-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70" y="4774515"/>
            <a:ext cx="708974" cy="9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cv.cl/pel2011/PrimeraEtapa/Acta_de_adjudicacion_%28SantoDomingo%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5" y="5490287"/>
            <a:ext cx="1054099" cy="90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56 Grupo"/>
          <p:cNvGrpSpPr/>
          <p:nvPr/>
        </p:nvGrpSpPr>
        <p:grpSpPr>
          <a:xfrm>
            <a:off x="3367749" y="2465604"/>
            <a:ext cx="2652051" cy="1246328"/>
            <a:chOff x="179512" y="2195295"/>
            <a:chExt cx="3614514" cy="1724070"/>
          </a:xfrm>
        </p:grpSpPr>
        <p:pic>
          <p:nvPicPr>
            <p:cNvPr id="58" name="57 Imagen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2642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59" name="58 Grupo"/>
            <p:cNvGrpSpPr/>
            <p:nvPr/>
          </p:nvGrpSpPr>
          <p:grpSpPr>
            <a:xfrm>
              <a:off x="310204" y="2195295"/>
              <a:ext cx="1957540" cy="1724070"/>
              <a:chOff x="310204" y="2195295"/>
              <a:chExt cx="1957540" cy="1724070"/>
            </a:xfrm>
          </p:grpSpPr>
          <p:pic>
            <p:nvPicPr>
              <p:cNvPr id="62" name="61 Imagen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742" y="22306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3" name="62 Imagen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142" y="23830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4" name="63 Imagen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542" y="25354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5" name="64 Imagen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942" y="26878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6" name="65 Imagen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4342" y="28402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7" name="66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36" y="21952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8" name="67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236" y="23476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9" name="68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636" y="25000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0" name="69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036" y="26524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1" name="70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436" y="28048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2" name="71 Imagen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04" y="2416677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3" name="72 Imagen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604" y="2569077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4" name="73 Imagen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004" y="2721477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5" name="74 Imagen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404" y="2873877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708920"/>
              <a:ext cx="123825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60 CuadroTexto"/>
            <p:cNvSpPr txBox="1"/>
            <p:nvPr/>
          </p:nvSpPr>
          <p:spPr>
            <a:xfrm>
              <a:off x="2233300" y="3018438"/>
              <a:ext cx="539388" cy="29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800" b="1" dirty="0" smtClean="0"/>
                <a:t>Vs.</a:t>
              </a:r>
              <a:endParaRPr lang="es-EC" sz="800" b="1" dirty="0"/>
            </a:p>
          </p:txBody>
        </p:sp>
      </p:grpSp>
      <p:pic>
        <p:nvPicPr>
          <p:cNvPr id="1032" name="Picture 8" descr="https://encrypted-tbn3.gstatic.com/images?q=tbn:ANd9GcR8-BaEELagHK27YGNcelJC6OHv0BQeMFV2jEKa7RkSfnJP1Aqb3pstRgZ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6394"/>
            <a:ext cx="792978" cy="9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SM6cTGbF3Ksq7Lt3LQCrmDAT24SrmXI5lWXwOBETN8LrgZfSsgHS9rgLl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15" y="2640617"/>
            <a:ext cx="1172437" cy="10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dn3.crhoy.com/wp-content/uploads/2013/09/oferta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17" y="4830889"/>
            <a:ext cx="1870983" cy="14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2.ftcdn.net/jpg/00/06/36/19/240_F_6361992_JYinsWtcBKnq2lCAG1fPTndEUpY2uaJ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403">
            <a:off x="6876834" y="5496732"/>
            <a:ext cx="1698833" cy="3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77 CuadroTexto"/>
          <p:cNvSpPr txBox="1"/>
          <p:nvPr/>
        </p:nvSpPr>
        <p:spPr>
          <a:xfrm>
            <a:off x="3324959" y="4354374"/>
            <a:ext cx="254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</a:rPr>
              <a:t>Cancelación de Procesos por errores en pliegos</a:t>
            </a:r>
            <a:endParaRPr lang="es-EC" b="1" dirty="0">
              <a:solidFill>
                <a:srgbClr val="0070C0"/>
              </a:solidFill>
            </a:endParaRPr>
          </a:p>
        </p:txBody>
      </p:sp>
      <p:pic>
        <p:nvPicPr>
          <p:cNvPr id="79" name="7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99" y="5028809"/>
            <a:ext cx="1007159" cy="1414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CuadroTexto"/>
          <p:cNvSpPr txBox="1"/>
          <p:nvPr/>
        </p:nvSpPr>
        <p:spPr>
          <a:xfrm rot="19352590">
            <a:off x="3658145" y="5496462"/>
            <a:ext cx="194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  <a:latin typeface="Arial Black" pitchFamily="34" charset="0"/>
              </a:rPr>
              <a:t>CANCELADO</a:t>
            </a:r>
            <a:endParaRPr lang="es-EC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2009" y="153194"/>
            <a:ext cx="1867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0" dirty="0" smtClean="0">
                <a:solidFill>
                  <a:srgbClr val="FF0000"/>
                </a:solidFill>
              </a:rPr>
              <a:t>x</a:t>
            </a:r>
            <a:endParaRPr lang="es-EC" sz="20000" dirty="0">
              <a:solidFill>
                <a:srgbClr val="FF0000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3847231" y="153194"/>
            <a:ext cx="1867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0" dirty="0" smtClean="0">
                <a:solidFill>
                  <a:srgbClr val="FF0000"/>
                </a:solidFill>
              </a:rPr>
              <a:t>x</a:t>
            </a:r>
            <a:endParaRPr lang="es-EC" sz="20000" dirty="0">
              <a:solidFill>
                <a:srgbClr val="FF0000"/>
              </a:solidFill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3048000" y="2286794"/>
            <a:ext cx="2971800" cy="1657802"/>
            <a:chOff x="4709795" y="1925460"/>
            <a:chExt cx="4320480" cy="2357983"/>
          </a:xfrm>
        </p:grpSpPr>
        <p:sp>
          <p:nvSpPr>
            <p:cNvPr id="56" name="55 Rectángulo redondeado"/>
            <p:cNvSpPr/>
            <p:nvPr/>
          </p:nvSpPr>
          <p:spPr>
            <a:xfrm>
              <a:off x="4709795" y="1925460"/>
              <a:ext cx="4320480" cy="235798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6" name="75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627343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7" name="76 CuadroTexto"/>
            <p:cNvSpPr txBox="1"/>
            <p:nvPr/>
          </p:nvSpPr>
          <p:spPr>
            <a:xfrm>
              <a:off x="5616788" y="2987383"/>
              <a:ext cx="539387" cy="33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300" b="1" dirty="0" smtClean="0"/>
                <a:t>Vs.</a:t>
              </a:r>
              <a:endParaRPr lang="es-EC" sz="300" b="1" dirty="0"/>
            </a:p>
          </p:txBody>
        </p:sp>
        <p:pic>
          <p:nvPicPr>
            <p:cNvPr id="80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38" y="2121024"/>
              <a:ext cx="12096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87" y="2121024"/>
              <a:ext cx="12096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622" y="2121024"/>
              <a:ext cx="12128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724" y="2769096"/>
              <a:ext cx="12096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273" y="2769096"/>
              <a:ext cx="12096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908" y="2769096"/>
              <a:ext cx="12128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446" y="3387080"/>
              <a:ext cx="12096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995" y="3387080"/>
              <a:ext cx="12096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630" y="3387080"/>
              <a:ext cx="12128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" name="89 CuadroTexto"/>
          <p:cNvSpPr txBox="1"/>
          <p:nvPr/>
        </p:nvSpPr>
        <p:spPr>
          <a:xfrm>
            <a:off x="6858000" y="153194"/>
            <a:ext cx="1867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0" dirty="0" smtClean="0">
                <a:solidFill>
                  <a:srgbClr val="FF0000"/>
                </a:solidFill>
              </a:rPr>
              <a:t>x</a:t>
            </a:r>
            <a:endParaRPr lang="es-EC" sz="20000" dirty="0">
              <a:solidFill>
                <a:srgbClr val="FF0000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23185" y="2286794"/>
            <a:ext cx="2755242" cy="1686289"/>
            <a:chOff x="123185" y="2286794"/>
            <a:chExt cx="2755242" cy="1686289"/>
          </a:xfrm>
        </p:grpSpPr>
        <p:grpSp>
          <p:nvGrpSpPr>
            <p:cNvPr id="7" name="6 Grupo"/>
            <p:cNvGrpSpPr/>
            <p:nvPr/>
          </p:nvGrpSpPr>
          <p:grpSpPr>
            <a:xfrm>
              <a:off x="123185" y="2286794"/>
              <a:ext cx="2755242" cy="1686289"/>
              <a:chOff x="2355077" y="2823261"/>
              <a:chExt cx="2755242" cy="1686289"/>
            </a:xfrm>
          </p:grpSpPr>
          <p:sp>
            <p:nvSpPr>
              <p:cNvPr id="6" name="5 Rectángulo redondeado"/>
              <p:cNvSpPr/>
              <p:nvPr/>
            </p:nvSpPr>
            <p:spPr>
              <a:xfrm>
                <a:off x="2355077" y="2823261"/>
                <a:ext cx="2755242" cy="168628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3015948" y="3273020"/>
                <a:ext cx="2035344" cy="938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Font typeface="Wingdings" panose="05000000000000000000" pitchFamily="2" charset="2"/>
                  <a:buChar char="ü"/>
                </a:pPr>
                <a:r>
                  <a:rPr lang="es-EC" sz="1100" dirty="0" smtClean="0"/>
                  <a:t>Reducción de papel. Se estima </a:t>
                </a:r>
                <a:r>
                  <a:rPr lang="es-EC" sz="1100" dirty="0"/>
                  <a:t>inicialmente en el 70</a:t>
                </a:r>
                <a:r>
                  <a:rPr lang="es-EC" sz="1100" dirty="0" smtClean="0"/>
                  <a:t>% en la generación de pliegos </a:t>
                </a:r>
                <a:r>
                  <a:rPr lang="es-EC" sz="1100" dirty="0"/>
                  <a:t>y en un 25% en la elaboración de las ofertas. </a:t>
                </a:r>
              </a:p>
            </p:txBody>
          </p:sp>
        </p:grpSp>
        <p:pic>
          <p:nvPicPr>
            <p:cNvPr id="105" name="104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70954"/>
              <a:ext cx="504463" cy="735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" name="10 Grupo"/>
          <p:cNvGrpSpPr/>
          <p:nvPr/>
        </p:nvGrpSpPr>
        <p:grpSpPr>
          <a:xfrm>
            <a:off x="6161714" y="2286794"/>
            <a:ext cx="2819401" cy="1657802"/>
            <a:chOff x="6161714" y="2286794"/>
            <a:chExt cx="2819401" cy="1657802"/>
          </a:xfrm>
        </p:grpSpPr>
        <p:grpSp>
          <p:nvGrpSpPr>
            <p:cNvPr id="10" name="9 Grupo"/>
            <p:cNvGrpSpPr/>
            <p:nvPr/>
          </p:nvGrpSpPr>
          <p:grpSpPr>
            <a:xfrm>
              <a:off x="6161714" y="2286794"/>
              <a:ext cx="2819401" cy="1657802"/>
              <a:chOff x="6096000" y="2305392"/>
              <a:chExt cx="2819401" cy="1657802"/>
            </a:xfrm>
          </p:grpSpPr>
          <p:grpSp>
            <p:nvGrpSpPr>
              <p:cNvPr id="91" name="90 Grupo"/>
              <p:cNvGrpSpPr/>
              <p:nvPr/>
            </p:nvGrpSpPr>
            <p:grpSpPr>
              <a:xfrm>
                <a:off x="6096000" y="2305392"/>
                <a:ext cx="2819400" cy="1657802"/>
                <a:chOff x="4709795" y="1925460"/>
                <a:chExt cx="4320480" cy="2357983"/>
              </a:xfrm>
            </p:grpSpPr>
            <p:sp>
              <p:nvSpPr>
                <p:cNvPr id="92" name="91 Rectángulo redondeado"/>
                <p:cNvSpPr/>
                <p:nvPr/>
              </p:nvSpPr>
              <p:spPr>
                <a:xfrm>
                  <a:off x="4709795" y="1925460"/>
                  <a:ext cx="4320480" cy="2357983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pic>
              <p:nvPicPr>
                <p:cNvPr id="93" name="92 Imagen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0032" y="2627343"/>
                  <a:ext cx="733402" cy="104548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94" name="93 CuadroTexto"/>
                <p:cNvSpPr txBox="1"/>
                <p:nvPr/>
              </p:nvSpPr>
              <p:spPr>
                <a:xfrm>
                  <a:off x="5616788" y="2987383"/>
                  <a:ext cx="539387" cy="33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300" b="1" dirty="0" smtClean="0"/>
                    <a:t>Vs.</a:t>
                  </a:r>
                  <a:endParaRPr lang="es-EC" sz="300" b="1" dirty="0"/>
                </a:p>
              </p:txBody>
            </p:sp>
          </p:grpSp>
          <p:sp>
            <p:nvSpPr>
              <p:cNvPr id="8" name="7 CuadroTexto"/>
              <p:cNvSpPr txBox="1"/>
              <p:nvPr/>
            </p:nvSpPr>
            <p:spPr>
              <a:xfrm>
                <a:off x="7726251" y="2575774"/>
                <a:ext cx="11891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s-EC" sz="1000" dirty="0" smtClean="0"/>
                  <a:t>Alertas Automáticas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s-EC" sz="1000" dirty="0" smtClean="0"/>
                  <a:t>Matriz de Riesgos</a:t>
                </a:r>
                <a:endParaRPr lang="es-EC" sz="1000" dirty="0"/>
              </a:p>
            </p:txBody>
          </p:sp>
        </p:grpSp>
        <p:pic>
          <p:nvPicPr>
            <p:cNvPr id="104" name="Picture 10" descr="https://encrypted-tbn0.gstatic.com/images?q=tbn:ANd9GcSM6cTGbF3Ksq7Lt3LQCrmDAT24SrmXI5lWXwOBETN8LrgZfSsgHS9rgLl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370" y="2484722"/>
              <a:ext cx="911030" cy="109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113 CuadroTexto"/>
          <p:cNvSpPr txBox="1"/>
          <p:nvPr/>
        </p:nvSpPr>
        <p:spPr>
          <a:xfrm>
            <a:off x="654409" y="3124994"/>
            <a:ext cx="1867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0" dirty="0" smtClean="0">
                <a:solidFill>
                  <a:srgbClr val="FF0000"/>
                </a:solidFill>
              </a:rPr>
              <a:t>x</a:t>
            </a:r>
            <a:endParaRPr lang="es-EC" sz="20000" dirty="0">
              <a:solidFill>
                <a:srgbClr val="FF0000"/>
              </a:solidFill>
            </a:endParaRPr>
          </a:p>
        </p:txBody>
      </p:sp>
      <p:sp>
        <p:nvSpPr>
          <p:cNvPr id="115" name="114 CuadroTexto"/>
          <p:cNvSpPr txBox="1"/>
          <p:nvPr/>
        </p:nvSpPr>
        <p:spPr>
          <a:xfrm>
            <a:off x="3847231" y="3079095"/>
            <a:ext cx="1867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0" dirty="0" smtClean="0">
                <a:solidFill>
                  <a:srgbClr val="FF0000"/>
                </a:solidFill>
              </a:rPr>
              <a:t>x</a:t>
            </a:r>
            <a:endParaRPr lang="es-EC" sz="20000" dirty="0">
              <a:solidFill>
                <a:srgbClr val="FF0000"/>
              </a:solidFill>
            </a:endParaRPr>
          </a:p>
        </p:txBody>
      </p:sp>
      <p:grpSp>
        <p:nvGrpSpPr>
          <p:cNvPr id="107" name="106 Grupo"/>
          <p:cNvGrpSpPr/>
          <p:nvPr/>
        </p:nvGrpSpPr>
        <p:grpSpPr>
          <a:xfrm>
            <a:off x="3266593" y="4907186"/>
            <a:ext cx="2658426" cy="1536179"/>
            <a:chOff x="6096000" y="2305392"/>
            <a:chExt cx="2819400" cy="1657802"/>
          </a:xfrm>
        </p:grpSpPr>
        <p:grpSp>
          <p:nvGrpSpPr>
            <p:cNvPr id="109" name="108 Grupo"/>
            <p:cNvGrpSpPr/>
            <p:nvPr/>
          </p:nvGrpSpPr>
          <p:grpSpPr>
            <a:xfrm>
              <a:off x="6096000" y="2305392"/>
              <a:ext cx="2819400" cy="1657802"/>
              <a:chOff x="4709795" y="1925460"/>
              <a:chExt cx="4320480" cy="2357983"/>
            </a:xfrm>
          </p:grpSpPr>
          <p:sp>
            <p:nvSpPr>
              <p:cNvPr id="111" name="110 Rectángulo redondeado"/>
              <p:cNvSpPr/>
              <p:nvPr/>
            </p:nvSpPr>
            <p:spPr>
              <a:xfrm>
                <a:off x="4709795" y="1925460"/>
                <a:ext cx="4320480" cy="23579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12" name="111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133" y="2215916"/>
                <a:ext cx="1059233" cy="15099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10" name="109 CuadroTexto"/>
            <p:cNvSpPr txBox="1"/>
            <p:nvPr/>
          </p:nvSpPr>
          <p:spPr>
            <a:xfrm>
              <a:off x="7266134" y="2482169"/>
              <a:ext cx="1426529" cy="93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00" dirty="0" smtClean="0"/>
                <a:t>Se </a:t>
              </a:r>
              <a:r>
                <a:rPr lang="es-EC" sz="1000" dirty="0"/>
                <a:t>ha evidenciado una reducción de un 4,5% en el número de procedimientos </a:t>
              </a:r>
              <a:r>
                <a:rPr lang="es-EC" sz="1000" dirty="0" smtClean="0"/>
                <a:t>cancelados.</a:t>
              </a:r>
              <a:endParaRPr lang="es-EC" sz="1000" dirty="0"/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52400" y="4877594"/>
            <a:ext cx="2658426" cy="1536179"/>
            <a:chOff x="6096000" y="2305392"/>
            <a:chExt cx="2819400" cy="1657802"/>
          </a:xfrm>
        </p:grpSpPr>
        <p:grpSp>
          <p:nvGrpSpPr>
            <p:cNvPr id="117" name="116 Grupo"/>
            <p:cNvGrpSpPr/>
            <p:nvPr/>
          </p:nvGrpSpPr>
          <p:grpSpPr>
            <a:xfrm>
              <a:off x="6096000" y="2305392"/>
              <a:ext cx="2819400" cy="1657802"/>
              <a:chOff x="4709795" y="1925460"/>
              <a:chExt cx="4320480" cy="2357983"/>
            </a:xfrm>
          </p:grpSpPr>
          <p:sp>
            <p:nvSpPr>
              <p:cNvPr id="119" name="118 Rectángulo redondeado"/>
              <p:cNvSpPr/>
              <p:nvPr/>
            </p:nvSpPr>
            <p:spPr>
              <a:xfrm>
                <a:off x="4709795" y="1925460"/>
                <a:ext cx="4320480" cy="23579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20" name="119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133" y="2215916"/>
                <a:ext cx="1059233" cy="15099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18" name="117 CuadroTexto"/>
            <p:cNvSpPr txBox="1"/>
            <p:nvPr/>
          </p:nvSpPr>
          <p:spPr>
            <a:xfrm>
              <a:off x="7266134" y="2692722"/>
              <a:ext cx="1426529" cy="76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00" dirty="0" smtClean="0"/>
                <a:t>Definición de estándares  en formatos y demás documentación</a:t>
              </a:r>
              <a:endParaRPr lang="es-EC" sz="1000" dirty="0"/>
            </a:p>
          </p:txBody>
        </p:sp>
      </p:grpSp>
      <p:sp>
        <p:nvSpPr>
          <p:cNvPr id="126" name="125 CuadroTexto"/>
          <p:cNvSpPr txBox="1"/>
          <p:nvPr/>
        </p:nvSpPr>
        <p:spPr>
          <a:xfrm>
            <a:off x="6819031" y="3124994"/>
            <a:ext cx="1867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0" dirty="0" smtClean="0">
                <a:solidFill>
                  <a:srgbClr val="FF0000"/>
                </a:solidFill>
              </a:rPr>
              <a:t>x</a:t>
            </a:r>
            <a:endParaRPr lang="es-EC" sz="20000" dirty="0">
              <a:solidFill>
                <a:srgbClr val="FF0000"/>
              </a:solidFill>
            </a:endParaRPr>
          </a:p>
        </p:txBody>
      </p:sp>
      <p:grpSp>
        <p:nvGrpSpPr>
          <p:cNvPr id="121" name="120 Grupo"/>
          <p:cNvGrpSpPr/>
          <p:nvPr/>
        </p:nvGrpSpPr>
        <p:grpSpPr>
          <a:xfrm>
            <a:off x="6256974" y="4865415"/>
            <a:ext cx="2658426" cy="1536179"/>
            <a:chOff x="6096000" y="2305392"/>
            <a:chExt cx="2819400" cy="1657802"/>
          </a:xfrm>
        </p:grpSpPr>
        <p:grpSp>
          <p:nvGrpSpPr>
            <p:cNvPr id="122" name="121 Grupo"/>
            <p:cNvGrpSpPr/>
            <p:nvPr/>
          </p:nvGrpSpPr>
          <p:grpSpPr>
            <a:xfrm>
              <a:off x="6096000" y="2305392"/>
              <a:ext cx="2819400" cy="1657802"/>
              <a:chOff x="4709795" y="1925460"/>
              <a:chExt cx="4320480" cy="2357983"/>
            </a:xfrm>
          </p:grpSpPr>
          <p:sp>
            <p:nvSpPr>
              <p:cNvPr id="124" name="123 Rectángulo redondeado"/>
              <p:cNvSpPr/>
              <p:nvPr/>
            </p:nvSpPr>
            <p:spPr>
              <a:xfrm>
                <a:off x="4709795" y="1925460"/>
                <a:ext cx="4320480" cy="23579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25" name="124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133" y="2215916"/>
                <a:ext cx="1059233" cy="15099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23" name="122 CuadroTexto"/>
            <p:cNvSpPr txBox="1"/>
            <p:nvPr/>
          </p:nvSpPr>
          <p:spPr>
            <a:xfrm>
              <a:off x="7266134" y="2482169"/>
              <a:ext cx="1426529" cy="76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00" dirty="0" smtClean="0"/>
                <a:t>Se </a:t>
              </a:r>
              <a:r>
                <a:rPr lang="es-EC" sz="1000" dirty="0"/>
                <a:t>ha evidenciado una reducción </a:t>
              </a:r>
              <a:r>
                <a:rPr lang="es-EC" sz="1000" dirty="0" smtClean="0"/>
                <a:t>en la descalificación de ofertas</a:t>
              </a:r>
              <a:endParaRPr lang="es-EC" sz="1000" dirty="0"/>
            </a:p>
          </p:txBody>
        </p:sp>
      </p:grpSp>
      <p:pic>
        <p:nvPicPr>
          <p:cNvPr id="4098" name="Picture 2" descr="https://encrypted-tbn1.gstatic.com/images?q=tbn:ANd9GcSnTWDoju9tc5VVm-lBXHFxaxzkIbKLvatY7ZhkICmhMkOaCLkBayT_TC1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06194"/>
            <a:ext cx="250052" cy="1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s://encrypted-tbn1.gstatic.com/images?q=tbn:ANd9GcSnTWDoju9tc5VVm-lBXHFxaxzkIbKLvatY7ZhkICmhMkOaCLkBayT_TC1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71297"/>
            <a:ext cx="250052" cy="1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90" grpId="0"/>
      <p:bldP spid="114" grpId="0"/>
      <p:bldP spid="11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" y="0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 redondeado"/>
          <p:cNvSpPr/>
          <p:nvPr/>
        </p:nvSpPr>
        <p:spPr>
          <a:xfrm>
            <a:off x="234405" y="229394"/>
            <a:ext cx="5231831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800" b="1" kern="12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– </a:t>
            </a: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USHAY- MÓDULO FACILITADOR DE LA CONTRATACIÓN PÚBLICA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4" name="Picture 2" descr="logo_ush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23" y="2516430"/>
            <a:ext cx="2524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plantilla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260280" y="909424"/>
            <a:ext cx="4461446" cy="2728107"/>
            <a:chOff x="260280" y="970112"/>
            <a:chExt cx="4461446" cy="3160992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 rot="21245402">
              <a:off x="260280" y="970112"/>
              <a:ext cx="4461446" cy="3160992"/>
            </a:xfrm>
            <a:custGeom>
              <a:avLst/>
              <a:gdLst>
                <a:gd name="T0" fmla="*/ 3419938 w 1153"/>
                <a:gd name="T1" fmla="*/ 449447 h 985"/>
                <a:gd name="T2" fmla="*/ 3419938 w 1153"/>
                <a:gd name="T3" fmla="*/ 449447 h 985"/>
                <a:gd name="T4" fmla="*/ 3531043 w 1153"/>
                <a:gd name="T5" fmla="*/ 954089 h 985"/>
                <a:gd name="T6" fmla="*/ 3725477 w 1153"/>
                <a:gd name="T7" fmla="*/ 1821443 h 985"/>
                <a:gd name="T8" fmla="*/ 4003238 w 1153"/>
                <a:gd name="T9" fmla="*/ 3008141 h 985"/>
                <a:gd name="T10" fmla="*/ 624963 w 1153"/>
                <a:gd name="T11" fmla="*/ 3883380 h 985"/>
                <a:gd name="T12" fmla="*/ 624963 w 1153"/>
                <a:gd name="T13" fmla="*/ 3883380 h 985"/>
                <a:gd name="T14" fmla="*/ 361090 w 1153"/>
                <a:gd name="T15" fmla="*/ 2732165 h 985"/>
                <a:gd name="T16" fmla="*/ 166657 w 1153"/>
                <a:gd name="T17" fmla="*/ 1884524 h 985"/>
                <a:gd name="T18" fmla="*/ 55552 w 1153"/>
                <a:gd name="T19" fmla="*/ 1371996 h 985"/>
                <a:gd name="T20" fmla="*/ 55552 w 1153"/>
                <a:gd name="T21" fmla="*/ 1371996 h 985"/>
                <a:gd name="T22" fmla="*/ 20832 w 1153"/>
                <a:gd name="T23" fmla="*/ 1166985 h 985"/>
                <a:gd name="T24" fmla="*/ 6944 w 1153"/>
                <a:gd name="T25" fmla="*/ 993514 h 985"/>
                <a:gd name="T26" fmla="*/ 0 w 1153"/>
                <a:gd name="T27" fmla="*/ 827929 h 985"/>
                <a:gd name="T28" fmla="*/ 3350498 w 1153"/>
                <a:gd name="T29" fmla="*/ 0 h 985"/>
                <a:gd name="T30" fmla="*/ 3350498 w 1153"/>
                <a:gd name="T31" fmla="*/ 0 h 985"/>
                <a:gd name="T32" fmla="*/ 3371330 w 1153"/>
                <a:gd name="T33" fmla="*/ 141931 h 985"/>
                <a:gd name="T34" fmla="*/ 3392162 w 1153"/>
                <a:gd name="T35" fmla="*/ 283861 h 985"/>
                <a:gd name="T36" fmla="*/ 3419938 w 1153"/>
                <a:gd name="T37" fmla="*/ 449447 h 985"/>
                <a:gd name="T38" fmla="*/ 3419938 w 1153"/>
                <a:gd name="T39" fmla="*/ 449447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 sz="1600" dirty="0">
                <a:ea typeface="ＭＳ Ｐゴシック" pitchFamily="-65" charset="-128"/>
              </a:endParaRPr>
            </a:p>
          </p:txBody>
        </p:sp>
        <p:pic>
          <p:nvPicPr>
            <p:cNvPr id="8" name="Picture 3" descr="pin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4538">
              <a:off x="1596212" y="1266397"/>
              <a:ext cx="396875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ktangel 25"/>
            <p:cNvSpPr>
              <a:spLocks noChangeArrowheads="1"/>
            </p:cNvSpPr>
            <p:nvPr/>
          </p:nvSpPr>
          <p:spPr bwMode="auto">
            <a:xfrm rot="20558932">
              <a:off x="663034" y="1438998"/>
              <a:ext cx="3779527" cy="238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s-EC" sz="1600" dirty="0" smtClean="0"/>
                <a:t>Aplicativo </a:t>
              </a:r>
              <a:r>
                <a:rPr lang="es-EC" sz="1600" dirty="0"/>
                <a:t>informático que permite la elaboración del Plan Anual de Contratación, condiciones especiales de los pliegos, ofertas y ayuda en la calificación de ofertas; estandarizando y reutilizando la información registrada en el Sistema Oficial del Estado (SOCE</a:t>
              </a:r>
              <a:r>
                <a:rPr lang="es-EC" sz="1600" dirty="0" smtClean="0"/>
                <a:t>).</a:t>
              </a:r>
              <a:endParaRPr lang="es-EC" altLang="es-EC" sz="1600" b="1" noProof="1">
                <a:solidFill>
                  <a:srgbClr val="151616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07504" y="3461309"/>
            <a:ext cx="4461446" cy="3208051"/>
            <a:chOff x="273938" y="969296"/>
            <a:chExt cx="4461446" cy="3468687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 rot="21245402">
              <a:off x="273938" y="969296"/>
              <a:ext cx="4461446" cy="3468687"/>
            </a:xfrm>
            <a:custGeom>
              <a:avLst/>
              <a:gdLst>
                <a:gd name="T0" fmla="*/ 3419938 w 1153"/>
                <a:gd name="T1" fmla="*/ 449447 h 985"/>
                <a:gd name="T2" fmla="*/ 3419938 w 1153"/>
                <a:gd name="T3" fmla="*/ 449447 h 985"/>
                <a:gd name="T4" fmla="*/ 3531043 w 1153"/>
                <a:gd name="T5" fmla="*/ 954089 h 985"/>
                <a:gd name="T6" fmla="*/ 3725477 w 1153"/>
                <a:gd name="T7" fmla="*/ 1821443 h 985"/>
                <a:gd name="T8" fmla="*/ 4003238 w 1153"/>
                <a:gd name="T9" fmla="*/ 3008141 h 985"/>
                <a:gd name="T10" fmla="*/ 624963 w 1153"/>
                <a:gd name="T11" fmla="*/ 3883380 h 985"/>
                <a:gd name="T12" fmla="*/ 624963 w 1153"/>
                <a:gd name="T13" fmla="*/ 3883380 h 985"/>
                <a:gd name="T14" fmla="*/ 361090 w 1153"/>
                <a:gd name="T15" fmla="*/ 2732165 h 985"/>
                <a:gd name="T16" fmla="*/ 166657 w 1153"/>
                <a:gd name="T17" fmla="*/ 1884524 h 985"/>
                <a:gd name="T18" fmla="*/ 55552 w 1153"/>
                <a:gd name="T19" fmla="*/ 1371996 h 985"/>
                <a:gd name="T20" fmla="*/ 55552 w 1153"/>
                <a:gd name="T21" fmla="*/ 1371996 h 985"/>
                <a:gd name="T22" fmla="*/ 20832 w 1153"/>
                <a:gd name="T23" fmla="*/ 1166985 h 985"/>
                <a:gd name="T24" fmla="*/ 6944 w 1153"/>
                <a:gd name="T25" fmla="*/ 993514 h 985"/>
                <a:gd name="T26" fmla="*/ 0 w 1153"/>
                <a:gd name="T27" fmla="*/ 827929 h 985"/>
                <a:gd name="T28" fmla="*/ 3350498 w 1153"/>
                <a:gd name="T29" fmla="*/ 0 h 985"/>
                <a:gd name="T30" fmla="*/ 3350498 w 1153"/>
                <a:gd name="T31" fmla="*/ 0 h 985"/>
                <a:gd name="T32" fmla="*/ 3371330 w 1153"/>
                <a:gd name="T33" fmla="*/ 141931 h 985"/>
                <a:gd name="T34" fmla="*/ 3392162 w 1153"/>
                <a:gd name="T35" fmla="*/ 283861 h 985"/>
                <a:gd name="T36" fmla="*/ 3419938 w 1153"/>
                <a:gd name="T37" fmla="*/ 449447 h 985"/>
                <a:gd name="T38" fmla="*/ 3419938 w 1153"/>
                <a:gd name="T39" fmla="*/ 449447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 sz="1600" dirty="0">
                <a:ea typeface="ＭＳ Ｐゴシック" pitchFamily="-65" charset="-128"/>
              </a:endParaRPr>
            </a:p>
          </p:txBody>
        </p:sp>
        <p:pic>
          <p:nvPicPr>
            <p:cNvPr id="12" name="Picture 3" descr="pin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4538">
              <a:off x="1596212" y="1266397"/>
              <a:ext cx="396875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ktangel 25"/>
            <p:cNvSpPr>
              <a:spLocks noChangeArrowheads="1"/>
            </p:cNvSpPr>
            <p:nvPr/>
          </p:nvSpPr>
          <p:spPr bwMode="auto">
            <a:xfrm rot="20535757">
              <a:off x="719173" y="2167490"/>
              <a:ext cx="3530880" cy="116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s-EC" sz="1600" dirty="0" smtClean="0"/>
                <a:t>USHAY facilita e impulsa la participación de proveedores, </a:t>
              </a:r>
              <a:r>
                <a:rPr lang="es-EC" sz="1600" b="1" dirty="0" smtClean="0"/>
                <a:t>no</a:t>
              </a:r>
              <a:r>
                <a:rPr lang="es-EC" sz="1600" dirty="0" smtClean="0"/>
                <a:t> más descalificaciones por errores en la presentación de ofertas.</a:t>
              </a:r>
              <a:endParaRPr lang="es-MX" altLang="es-EC" sz="1600" noProof="1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 rot="1033122">
            <a:off x="4684217" y="773268"/>
            <a:ext cx="4410381" cy="2964455"/>
            <a:chOff x="2098277" y="3304919"/>
            <a:chExt cx="5209663" cy="3960083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 rot="535244">
              <a:off x="2098277" y="3304919"/>
              <a:ext cx="5209663" cy="3960083"/>
            </a:xfrm>
            <a:custGeom>
              <a:avLst/>
              <a:gdLst>
                <a:gd name="T0" fmla="*/ 3419938 w 1153"/>
                <a:gd name="T1" fmla="*/ 449447 h 985"/>
                <a:gd name="T2" fmla="*/ 3419938 w 1153"/>
                <a:gd name="T3" fmla="*/ 449447 h 985"/>
                <a:gd name="T4" fmla="*/ 3531043 w 1153"/>
                <a:gd name="T5" fmla="*/ 954089 h 985"/>
                <a:gd name="T6" fmla="*/ 3725477 w 1153"/>
                <a:gd name="T7" fmla="*/ 1821443 h 985"/>
                <a:gd name="T8" fmla="*/ 4003238 w 1153"/>
                <a:gd name="T9" fmla="*/ 3008141 h 985"/>
                <a:gd name="T10" fmla="*/ 624963 w 1153"/>
                <a:gd name="T11" fmla="*/ 3883380 h 985"/>
                <a:gd name="T12" fmla="*/ 624963 w 1153"/>
                <a:gd name="T13" fmla="*/ 3883380 h 985"/>
                <a:gd name="T14" fmla="*/ 361090 w 1153"/>
                <a:gd name="T15" fmla="*/ 2732165 h 985"/>
                <a:gd name="T16" fmla="*/ 166657 w 1153"/>
                <a:gd name="T17" fmla="*/ 1884524 h 985"/>
                <a:gd name="T18" fmla="*/ 55552 w 1153"/>
                <a:gd name="T19" fmla="*/ 1371996 h 985"/>
                <a:gd name="T20" fmla="*/ 55552 w 1153"/>
                <a:gd name="T21" fmla="*/ 1371996 h 985"/>
                <a:gd name="T22" fmla="*/ 20832 w 1153"/>
                <a:gd name="T23" fmla="*/ 1166985 h 985"/>
                <a:gd name="T24" fmla="*/ 6944 w 1153"/>
                <a:gd name="T25" fmla="*/ 993514 h 985"/>
                <a:gd name="T26" fmla="*/ 0 w 1153"/>
                <a:gd name="T27" fmla="*/ 827929 h 985"/>
                <a:gd name="T28" fmla="*/ 3350498 w 1153"/>
                <a:gd name="T29" fmla="*/ 0 h 985"/>
                <a:gd name="T30" fmla="*/ 3350498 w 1153"/>
                <a:gd name="T31" fmla="*/ 0 h 985"/>
                <a:gd name="T32" fmla="*/ 3371330 w 1153"/>
                <a:gd name="T33" fmla="*/ 141931 h 985"/>
                <a:gd name="T34" fmla="*/ 3392162 w 1153"/>
                <a:gd name="T35" fmla="*/ 283861 h 985"/>
                <a:gd name="T36" fmla="*/ 3419938 w 1153"/>
                <a:gd name="T37" fmla="*/ 449447 h 985"/>
                <a:gd name="T38" fmla="*/ 3419938 w 1153"/>
                <a:gd name="T39" fmla="*/ 449447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 dirty="0">
                <a:ea typeface="ＭＳ Ｐゴシック" pitchFamily="-65" charset="-128"/>
              </a:endParaRPr>
            </a:p>
          </p:txBody>
        </p:sp>
        <p:pic>
          <p:nvPicPr>
            <p:cNvPr id="16" name="Picture 3" descr="pin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35297">
              <a:off x="4396898" y="3572749"/>
              <a:ext cx="396875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ktangel 25"/>
            <p:cNvSpPr>
              <a:spLocks noChangeArrowheads="1"/>
            </p:cNvSpPr>
            <p:nvPr/>
          </p:nvSpPr>
          <p:spPr bwMode="auto">
            <a:xfrm rot="21437725">
              <a:off x="2590290" y="3954350"/>
              <a:ext cx="4386622" cy="242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s-MX" altLang="es-EC" sz="1600" noProof="1">
                  <a:solidFill>
                    <a:srgbClr val="1516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el </a:t>
              </a:r>
              <a:r>
                <a:rPr lang="es-MX" altLang="es-EC" sz="1600" noProof="1" smtClean="0">
                  <a:solidFill>
                    <a:srgbClr val="1516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USHAY </a:t>
              </a:r>
              <a:r>
                <a:rPr lang="es-MX" altLang="es-EC" sz="1600" noProof="1">
                  <a:solidFill>
                    <a:srgbClr val="1516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</a:t>
              </a:r>
              <a:r>
                <a:rPr lang="es-MX" altLang="es-EC" sz="1600" noProof="1" smtClean="0">
                  <a:solidFill>
                    <a:srgbClr val="1516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obtiene una </a:t>
              </a:r>
              <a:r>
                <a:rPr lang="es-EC" altLang="es-EC" sz="1600" noProof="1" smtClean="0">
                  <a:solidFill>
                    <a:srgbClr val="1516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mayor </a:t>
              </a:r>
              <a:r>
                <a:rPr lang="es-EC" altLang="es-EC" sz="1600" noProof="1">
                  <a:solidFill>
                    <a:srgbClr val="1516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dinámica, transparencia y control de los procesos de contratación </a:t>
              </a:r>
              <a:r>
                <a:rPr lang="es-EC" altLang="es-EC" sz="1600" noProof="1" smtClean="0">
                  <a:solidFill>
                    <a:srgbClr val="1516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pública.</a:t>
              </a:r>
            </a:p>
            <a:p>
              <a:endParaRPr lang="es-EC" altLang="es-EC" sz="1600" noProof="1" smtClean="0"/>
            </a:p>
            <a:p>
              <a:r>
                <a:rPr lang="es-EC" altLang="es-EC" sz="1600" noProof="1" smtClean="0"/>
                <a:t>Se fortalece</a:t>
              </a:r>
              <a:r>
                <a:rPr lang="es-EC" sz="1600" dirty="0" smtClean="0"/>
                <a:t> </a:t>
              </a:r>
              <a:r>
                <a:rPr lang="es-EC" sz="1600" dirty="0"/>
                <a:t>la eficiencia y eficacia de la contratación pública</a:t>
              </a:r>
            </a:p>
            <a:p>
              <a:endParaRPr lang="es-EC" altLang="es-EC" sz="1600" noProof="1">
                <a:solidFill>
                  <a:srgbClr val="15161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 rot="1095602">
            <a:off x="4460593" y="3419757"/>
            <a:ext cx="4410381" cy="3376644"/>
            <a:chOff x="2098277" y="3304919"/>
            <a:chExt cx="5209663" cy="3960083"/>
          </a:xfrm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 rot="441804">
              <a:off x="2098277" y="3304919"/>
              <a:ext cx="5209663" cy="3960083"/>
            </a:xfrm>
            <a:custGeom>
              <a:avLst/>
              <a:gdLst>
                <a:gd name="T0" fmla="*/ 3419938 w 1153"/>
                <a:gd name="T1" fmla="*/ 449447 h 985"/>
                <a:gd name="T2" fmla="*/ 3419938 w 1153"/>
                <a:gd name="T3" fmla="*/ 449447 h 985"/>
                <a:gd name="T4" fmla="*/ 3531043 w 1153"/>
                <a:gd name="T5" fmla="*/ 954089 h 985"/>
                <a:gd name="T6" fmla="*/ 3725477 w 1153"/>
                <a:gd name="T7" fmla="*/ 1821443 h 985"/>
                <a:gd name="T8" fmla="*/ 4003238 w 1153"/>
                <a:gd name="T9" fmla="*/ 3008141 h 985"/>
                <a:gd name="T10" fmla="*/ 624963 w 1153"/>
                <a:gd name="T11" fmla="*/ 3883380 h 985"/>
                <a:gd name="T12" fmla="*/ 624963 w 1153"/>
                <a:gd name="T13" fmla="*/ 3883380 h 985"/>
                <a:gd name="T14" fmla="*/ 361090 w 1153"/>
                <a:gd name="T15" fmla="*/ 2732165 h 985"/>
                <a:gd name="T16" fmla="*/ 166657 w 1153"/>
                <a:gd name="T17" fmla="*/ 1884524 h 985"/>
                <a:gd name="T18" fmla="*/ 55552 w 1153"/>
                <a:gd name="T19" fmla="*/ 1371996 h 985"/>
                <a:gd name="T20" fmla="*/ 55552 w 1153"/>
                <a:gd name="T21" fmla="*/ 1371996 h 985"/>
                <a:gd name="T22" fmla="*/ 20832 w 1153"/>
                <a:gd name="T23" fmla="*/ 1166985 h 985"/>
                <a:gd name="T24" fmla="*/ 6944 w 1153"/>
                <a:gd name="T25" fmla="*/ 993514 h 985"/>
                <a:gd name="T26" fmla="*/ 0 w 1153"/>
                <a:gd name="T27" fmla="*/ 827929 h 985"/>
                <a:gd name="T28" fmla="*/ 3350498 w 1153"/>
                <a:gd name="T29" fmla="*/ 0 h 985"/>
                <a:gd name="T30" fmla="*/ 3350498 w 1153"/>
                <a:gd name="T31" fmla="*/ 0 h 985"/>
                <a:gd name="T32" fmla="*/ 3371330 w 1153"/>
                <a:gd name="T33" fmla="*/ 141931 h 985"/>
                <a:gd name="T34" fmla="*/ 3392162 w 1153"/>
                <a:gd name="T35" fmla="*/ 283861 h 985"/>
                <a:gd name="T36" fmla="*/ 3419938 w 1153"/>
                <a:gd name="T37" fmla="*/ 449447 h 985"/>
                <a:gd name="T38" fmla="*/ 3419938 w 1153"/>
                <a:gd name="T39" fmla="*/ 449447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 dirty="0">
                <a:ea typeface="ＭＳ Ｐゴシック" pitchFamily="-65" charset="-128"/>
              </a:endParaRPr>
            </a:p>
          </p:txBody>
        </p:sp>
        <p:pic>
          <p:nvPicPr>
            <p:cNvPr id="20" name="Picture 3" descr="pin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35297">
              <a:off x="4396898" y="3572749"/>
              <a:ext cx="396875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ktangel 25"/>
            <p:cNvSpPr>
              <a:spLocks noChangeArrowheads="1"/>
            </p:cNvSpPr>
            <p:nvPr/>
          </p:nvSpPr>
          <p:spPr bwMode="auto">
            <a:xfrm rot="21437725">
              <a:off x="2590291" y="4391173"/>
              <a:ext cx="4386622" cy="155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s-MX" altLang="es-EC" sz="1600" noProof="1" smtClean="0">
                  <a:solidFill>
                    <a:srgbClr val="1516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USHAY fomenta la reutilización de la información. Permite el desarrollo de información estructurada que facilite el análisis de información y por ende la toma de decisiones.</a:t>
              </a:r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234406" y="229394"/>
            <a:ext cx="4615916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C" sz="1800" b="1" kern="1200" noProof="0" dirty="0" smtClean="0">
                <a:solidFill>
                  <a:prstClr val="white"/>
                </a:solidFill>
                <a:latin typeface="Calibri"/>
              </a:rPr>
              <a:t>¿QUÉ ES EL </a:t>
            </a: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USHAY</a:t>
            </a:r>
            <a:r>
              <a:rPr lang="es-EC" sz="1800" b="1" kern="1200" noProof="0" dirty="0" smtClean="0">
                <a:solidFill>
                  <a:prstClr val="white"/>
                </a:solidFill>
                <a:latin typeface="Calibri"/>
              </a:rPr>
              <a:t>?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9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76481" y="4344194"/>
            <a:ext cx="241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</a:rPr>
              <a:t>Información no estandarizada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81400" y="1753394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C" sz="1400" dirty="0" smtClean="0">
                <a:solidFill>
                  <a:srgbClr val="0070C0"/>
                </a:solidFill>
              </a:rPr>
              <a:t>160 veces más archivos </a:t>
            </a:r>
          </a:p>
          <a:p>
            <a:pPr algn="ctr"/>
            <a:r>
              <a:rPr lang="es-EC" sz="1400" dirty="0" smtClean="0">
                <a:solidFill>
                  <a:srgbClr val="0070C0"/>
                </a:solidFill>
              </a:rPr>
              <a:t>que datos</a:t>
            </a:r>
            <a:endParaRPr lang="es-EC" sz="1400" dirty="0">
              <a:solidFill>
                <a:srgbClr val="0070C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46668" y="1819462"/>
            <a:ext cx="247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C" sz="1400" dirty="0" smtClean="0">
                <a:solidFill>
                  <a:srgbClr val="0070C0"/>
                </a:solidFill>
              </a:rPr>
              <a:t>Alto consumo en papelería</a:t>
            </a:r>
            <a:endParaRPr lang="es-EC" sz="1400" dirty="0">
              <a:solidFill>
                <a:srgbClr val="0070C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627121" y="1677194"/>
            <a:ext cx="1907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</a:rPr>
              <a:t>Dificultad para el</a:t>
            </a:r>
          </a:p>
          <a:p>
            <a:pPr algn="ctr"/>
            <a:r>
              <a:rPr lang="es-EC" b="1" dirty="0" smtClean="0">
                <a:solidFill>
                  <a:srgbClr val="0070C0"/>
                </a:solidFill>
              </a:rPr>
              <a:t>Seguimiento y </a:t>
            </a:r>
          </a:p>
          <a:p>
            <a:pPr algn="ctr"/>
            <a:r>
              <a:rPr lang="es-EC" b="1" dirty="0" smtClean="0">
                <a:solidFill>
                  <a:srgbClr val="0070C0"/>
                </a:solidFill>
              </a:rPr>
              <a:t>Control</a:t>
            </a:r>
            <a:r>
              <a:rPr lang="es-EC" b="1" dirty="0" smtClean="0"/>
              <a:t> </a:t>
            </a:r>
            <a:endParaRPr lang="es-EC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372959" y="4354374"/>
            <a:ext cx="2542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</a:rPr>
              <a:t>Descalificación de Ofertas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34405" y="229394"/>
            <a:ext cx="5231831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LA CONTRATACIÓN PÚBLICA ANTES DE USHAY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310204" y="2210594"/>
            <a:ext cx="1957540" cy="1571670"/>
            <a:chOff x="310204" y="2347695"/>
            <a:chExt cx="1957540" cy="1571670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42" y="2383086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31 Imagen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542" y="2535486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32 Imagen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942" y="2687886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4" name="33 Imagen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42" y="2840286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36" y="2347695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7" name="3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36" y="2500095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36" y="2652495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9" name="3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36" y="2804895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04" y="24166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04" y="25690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04" y="27214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3" name="42 Imagen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4" y="28738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5" name="4 Grupo"/>
          <p:cNvGrpSpPr/>
          <p:nvPr/>
        </p:nvGrpSpPr>
        <p:grpSpPr>
          <a:xfrm>
            <a:off x="301857" y="4774515"/>
            <a:ext cx="1661087" cy="1622251"/>
            <a:chOff x="301857" y="4774515"/>
            <a:chExt cx="1661087" cy="1622251"/>
          </a:xfrm>
        </p:grpSpPr>
        <p:pic>
          <p:nvPicPr>
            <p:cNvPr id="1026" name="Picture 2" descr="http://www.ugel05.edu.pe/ckfinder/files/1_acta_adjudicacion_modelo_secundari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57" y="4806444"/>
              <a:ext cx="915253" cy="129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promesecal.gob.do/wp-content/uploads/2013/10/Acta-de-adjudicacion-CM-2013-9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970" y="4774515"/>
              <a:ext cx="708974" cy="910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ccv.cl/pel2011/PrimeraEtapa/Acta_de_adjudicacion_%28SantoDomingo%2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45" y="5490287"/>
              <a:ext cx="1054099" cy="90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56 Grupo"/>
          <p:cNvGrpSpPr/>
          <p:nvPr/>
        </p:nvGrpSpPr>
        <p:grpSpPr>
          <a:xfrm>
            <a:off x="3367749" y="2465604"/>
            <a:ext cx="2652051" cy="1246328"/>
            <a:chOff x="179512" y="2195295"/>
            <a:chExt cx="3614514" cy="1724070"/>
          </a:xfrm>
        </p:grpSpPr>
        <p:pic>
          <p:nvPicPr>
            <p:cNvPr id="58" name="57 Imagen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264277"/>
              <a:ext cx="733402" cy="1045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59" name="58 Grupo"/>
            <p:cNvGrpSpPr/>
            <p:nvPr/>
          </p:nvGrpSpPr>
          <p:grpSpPr>
            <a:xfrm>
              <a:off x="310204" y="2195295"/>
              <a:ext cx="1957540" cy="1724070"/>
              <a:chOff x="310204" y="2195295"/>
              <a:chExt cx="1957540" cy="1724070"/>
            </a:xfrm>
          </p:grpSpPr>
          <p:pic>
            <p:nvPicPr>
              <p:cNvPr id="62" name="61 Imagen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742" y="22306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3" name="62 Imagen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142" y="23830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4" name="63 Imagen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542" y="25354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5" name="64 Imagen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942" y="26878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6" name="65 Imagen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4342" y="2840286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7" name="66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36" y="21952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8" name="67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236" y="23476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9" name="68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636" y="25000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0" name="69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036" y="26524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1" name="70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436" y="2804895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2" name="71 Imagen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04" y="2416677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3" name="72 Imagen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604" y="2569077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4" name="73 Imagen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004" y="2721477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5" name="74 Imagen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404" y="2873877"/>
                <a:ext cx="733402" cy="10454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708920"/>
              <a:ext cx="123825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60 CuadroTexto"/>
            <p:cNvSpPr txBox="1"/>
            <p:nvPr/>
          </p:nvSpPr>
          <p:spPr>
            <a:xfrm>
              <a:off x="2233300" y="3018438"/>
              <a:ext cx="539388" cy="29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800" b="1" dirty="0" smtClean="0"/>
                <a:t>Vs.</a:t>
              </a:r>
              <a:endParaRPr lang="es-EC" sz="800" b="1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858000" y="2640617"/>
            <a:ext cx="1885852" cy="1236311"/>
            <a:chOff x="6858000" y="2640617"/>
            <a:chExt cx="1885852" cy="1236311"/>
          </a:xfrm>
        </p:grpSpPr>
        <p:pic>
          <p:nvPicPr>
            <p:cNvPr id="1032" name="Picture 8" descr="https://encrypted-tbn3.gstatic.com/images?q=tbn:ANd9GcR8-BaEELagHK27YGNcelJC6OHv0BQeMFV2jEKa7RkSfnJP1Aqb3pstRgZ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896394"/>
              <a:ext cx="792978" cy="980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encrypted-tbn0.gstatic.com/images?q=tbn:ANd9GcSM6cTGbF3Ksq7Lt3LQCrmDAT24SrmXI5lWXwOBETN8LrgZfSsgHS9rgLl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415" y="2640617"/>
              <a:ext cx="1172437" cy="109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http://cdn3.crhoy.com/wp-content/uploads/2013/09/oferta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17" y="4830889"/>
            <a:ext cx="1870983" cy="14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2.ftcdn.net/jpg/00/06/36/19/240_F_6361992_JYinsWtcBKnq2lCAG1fPTndEUpY2uaJ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403">
            <a:off x="6876834" y="5496732"/>
            <a:ext cx="1698833" cy="3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77 CuadroTexto"/>
          <p:cNvSpPr txBox="1"/>
          <p:nvPr/>
        </p:nvSpPr>
        <p:spPr>
          <a:xfrm>
            <a:off x="3324959" y="4354374"/>
            <a:ext cx="254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</a:rPr>
              <a:t>Cancelación de Procesos por errores en pliegos</a:t>
            </a:r>
            <a:endParaRPr lang="es-EC" b="1" dirty="0">
              <a:solidFill>
                <a:srgbClr val="0070C0"/>
              </a:solidFill>
            </a:endParaRPr>
          </a:p>
        </p:txBody>
      </p:sp>
      <p:pic>
        <p:nvPicPr>
          <p:cNvPr id="79" name="7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99" y="5028809"/>
            <a:ext cx="1007159" cy="1414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CuadroTexto"/>
          <p:cNvSpPr txBox="1"/>
          <p:nvPr/>
        </p:nvSpPr>
        <p:spPr>
          <a:xfrm rot="19352590">
            <a:off x="3658145" y="5496462"/>
            <a:ext cx="194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  <a:latin typeface="Arial Black" pitchFamily="34" charset="0"/>
              </a:rPr>
              <a:t>CANCELADO</a:t>
            </a:r>
            <a:endParaRPr lang="es-EC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23" grpId="0"/>
      <p:bldP spid="27" grpId="0"/>
      <p:bldP spid="7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plantilla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" y="-46838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70582" y="229395"/>
            <a:ext cx="2877418" cy="53340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MÓDULOS USHAY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52663291"/>
              </p:ext>
            </p:extLst>
          </p:nvPr>
        </p:nvGraphicFramePr>
        <p:xfrm>
          <a:off x="2209800" y="1356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Pentágono"/>
          <p:cNvSpPr/>
          <p:nvPr/>
        </p:nvSpPr>
        <p:spPr>
          <a:xfrm>
            <a:off x="457200" y="1372394"/>
            <a:ext cx="2057400" cy="4038600"/>
          </a:xfrm>
          <a:prstGeom prst="homePlat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  <a:defRPr/>
            </a:pPr>
            <a:r>
              <a:rPr lang="es-ES" b="1" kern="1200" dirty="0">
                <a:solidFill>
                  <a:schemeClr val="tx1"/>
                </a:solidFill>
              </a:rPr>
              <a:t>Consultoría</a:t>
            </a: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es-ES" b="1" kern="1200" dirty="0">
                <a:solidFill>
                  <a:schemeClr val="tx1"/>
                </a:solidFill>
              </a:rPr>
              <a:t>Obras</a:t>
            </a: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es-ES" b="1" kern="1200" dirty="0">
                <a:solidFill>
                  <a:schemeClr val="tx1"/>
                </a:solidFill>
              </a:rPr>
              <a:t>Bienes y servicios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" y="-12031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34406" y="397814"/>
            <a:ext cx="5231831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INTEGRACIÓN SOCE - USHAY</a:t>
            </a:r>
            <a:endParaRPr lang="es-EC" sz="1800" b="1" kern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439830" y="2133240"/>
            <a:ext cx="1825203" cy="1871824"/>
            <a:chOff x="1211230" y="2133240"/>
            <a:chExt cx="1825203" cy="1871824"/>
          </a:xfrm>
        </p:grpSpPr>
        <p:cxnSp>
          <p:nvCxnSpPr>
            <p:cNvPr id="8" name="7 Conector recto de flecha"/>
            <p:cNvCxnSpPr/>
            <p:nvPr/>
          </p:nvCxnSpPr>
          <p:spPr>
            <a:xfrm>
              <a:off x="1690891" y="3261633"/>
              <a:ext cx="0" cy="743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1845408" y="3429000"/>
              <a:ext cx="119102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200" i="1" dirty="0" smtClean="0">
                  <a:latin typeface="Calibri"/>
                </a:rPr>
                <a:t>Pliegos y Especificaciones Técnicas</a:t>
              </a:r>
              <a:endParaRPr lang="es-EC" sz="1200" i="1" dirty="0">
                <a:latin typeface="Calibri"/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1211230" y="3453252"/>
              <a:ext cx="358811" cy="288032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F8F8F8">
                      <a:lumMod val="25000"/>
                    </a:srgbClr>
                  </a:solidFill>
                </a:rPr>
                <a:t>1</a:t>
              </a:r>
              <a:endParaRPr lang="es-EC" sz="1600" b="1" dirty="0">
                <a:solidFill>
                  <a:srgbClr val="F8F8F8">
                    <a:lumMod val="25000"/>
                  </a:srgbClr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131" y="2685052"/>
              <a:ext cx="608179" cy="316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Rectángulo redondeado"/>
            <p:cNvSpPr/>
            <p:nvPr/>
          </p:nvSpPr>
          <p:spPr>
            <a:xfrm>
              <a:off x="1211230" y="2133240"/>
              <a:ext cx="894024" cy="322781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Entidad</a:t>
              </a:r>
              <a:endParaRPr lang="es-EC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3230599" y="2160823"/>
            <a:ext cx="2560601" cy="1916249"/>
            <a:chOff x="3230599" y="2160823"/>
            <a:chExt cx="2560601" cy="1916249"/>
          </a:xfrm>
        </p:grpSpPr>
        <p:grpSp>
          <p:nvGrpSpPr>
            <p:cNvPr id="13" name="12 Grupo"/>
            <p:cNvGrpSpPr/>
            <p:nvPr/>
          </p:nvGrpSpPr>
          <p:grpSpPr>
            <a:xfrm>
              <a:off x="3230599" y="2160823"/>
              <a:ext cx="1591282" cy="1916249"/>
              <a:chOff x="3001999" y="2160823"/>
              <a:chExt cx="1591282" cy="1916249"/>
            </a:xfrm>
          </p:grpSpPr>
          <p:sp>
            <p:nvSpPr>
              <p:cNvPr id="14" name="13 Elipse"/>
              <p:cNvSpPr/>
              <p:nvPr/>
            </p:nvSpPr>
            <p:spPr>
              <a:xfrm>
                <a:off x="3572069" y="3417066"/>
                <a:ext cx="288032" cy="28803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b="1" dirty="0">
                    <a:solidFill>
                      <a:srgbClr val="F8F8F8">
                        <a:lumMod val="25000"/>
                      </a:srgbClr>
                    </a:solidFill>
                  </a:rPr>
                  <a:t>2</a:t>
                </a:r>
                <a:endParaRPr lang="es-EC" sz="1600" b="1" dirty="0">
                  <a:solidFill>
                    <a:srgbClr val="F8F8F8">
                      <a:lumMod val="25000"/>
                    </a:srgbClr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2023" y="2694556"/>
                <a:ext cx="608179" cy="31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15 Conector recto de flecha"/>
              <p:cNvCxnSpPr/>
              <p:nvPr/>
            </p:nvCxnSpPr>
            <p:spPr>
              <a:xfrm flipV="1">
                <a:off x="4114800" y="3057723"/>
                <a:ext cx="0" cy="101934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16 CuadroTexto"/>
              <p:cNvSpPr txBox="1"/>
              <p:nvPr/>
            </p:nvSpPr>
            <p:spPr>
              <a:xfrm>
                <a:off x="3001999" y="2956302"/>
                <a:ext cx="8282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MX" sz="1200" i="1" dirty="0" smtClean="0">
                    <a:latin typeface="Calibri"/>
                  </a:rPr>
                  <a:t>Pliegos Electrónicos</a:t>
                </a:r>
                <a:endParaRPr lang="es-EC" sz="1200" i="1" dirty="0">
                  <a:latin typeface="Calibri"/>
                </a:endParaRPr>
              </a:p>
            </p:txBody>
          </p:sp>
          <p:sp>
            <p:nvSpPr>
              <p:cNvPr id="18" name="17 Rectángulo redondeado"/>
              <p:cNvSpPr/>
              <p:nvPr/>
            </p:nvSpPr>
            <p:spPr>
              <a:xfrm>
                <a:off x="3699257" y="2160823"/>
                <a:ext cx="894024" cy="322781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>
                    <a:solidFill>
                      <a:schemeClr val="tx1"/>
                    </a:solidFill>
                  </a:rPr>
                  <a:t>Oferente</a:t>
                </a:r>
                <a:endParaRPr lang="es-EC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4533184" y="3116332"/>
              <a:ext cx="1258016" cy="960740"/>
              <a:chOff x="4304584" y="3116332"/>
              <a:chExt cx="1258016" cy="960740"/>
            </a:xfrm>
          </p:grpSpPr>
          <p:sp>
            <p:nvSpPr>
              <p:cNvPr id="20" name="19 Elipse"/>
              <p:cNvSpPr/>
              <p:nvPr/>
            </p:nvSpPr>
            <p:spPr>
              <a:xfrm>
                <a:off x="4417821" y="3284984"/>
                <a:ext cx="288032" cy="28803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b="1" dirty="0">
                    <a:solidFill>
                      <a:srgbClr val="F8F8F8">
                        <a:lumMod val="25000"/>
                      </a:srgbClr>
                    </a:solidFill>
                  </a:rPr>
                  <a:t>3</a:t>
                </a:r>
                <a:endParaRPr lang="es-EC" sz="1600" b="1" dirty="0">
                  <a:solidFill>
                    <a:srgbClr val="F8F8F8">
                      <a:lumMod val="25000"/>
                    </a:srgbClr>
                  </a:solidFill>
                </a:endParaRPr>
              </a:p>
            </p:txBody>
          </p:sp>
          <p:cxnSp>
            <p:nvCxnSpPr>
              <p:cNvPr id="21" name="20 Conector recto de flecha"/>
              <p:cNvCxnSpPr/>
              <p:nvPr/>
            </p:nvCxnSpPr>
            <p:spPr>
              <a:xfrm>
                <a:off x="4304584" y="3116332"/>
                <a:ext cx="0" cy="9607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21 CuadroTexto"/>
              <p:cNvSpPr txBox="1"/>
              <p:nvPr/>
            </p:nvSpPr>
            <p:spPr>
              <a:xfrm>
                <a:off x="4734360" y="3429000"/>
                <a:ext cx="8282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MX" sz="1200" i="1" dirty="0" smtClean="0">
                    <a:latin typeface="Calibri"/>
                  </a:rPr>
                  <a:t>Ofertas y Anexos</a:t>
                </a:r>
                <a:endParaRPr lang="es-EC" sz="1200" i="1" dirty="0">
                  <a:latin typeface="Calibri"/>
                </a:endParaRPr>
              </a:p>
            </p:txBody>
          </p:sp>
        </p:grpSp>
      </p:grpSp>
      <p:grpSp>
        <p:nvGrpSpPr>
          <p:cNvPr id="56" name="55 Grupo"/>
          <p:cNvGrpSpPr/>
          <p:nvPr/>
        </p:nvGrpSpPr>
        <p:grpSpPr>
          <a:xfrm>
            <a:off x="1573050" y="4077072"/>
            <a:ext cx="854266" cy="660549"/>
            <a:chOff x="1573050" y="4077072"/>
            <a:chExt cx="854266" cy="660549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98"/>
            <a:stretch/>
          </p:blipFill>
          <p:spPr bwMode="auto">
            <a:xfrm>
              <a:off x="1791112" y="4077072"/>
              <a:ext cx="245021" cy="22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32 CuadroTexto"/>
            <p:cNvSpPr txBox="1"/>
            <p:nvPr/>
          </p:nvSpPr>
          <p:spPr>
            <a:xfrm>
              <a:off x="1573050" y="4275956"/>
              <a:ext cx="854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Creación</a:t>
              </a:r>
            </a:p>
            <a:p>
              <a:r>
                <a:rPr lang="es-MX" sz="1200" dirty="0" smtClean="0"/>
                <a:t>Proceso</a:t>
              </a:r>
              <a:endParaRPr lang="es-EC" sz="1200" dirty="0"/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2792716" y="4131941"/>
            <a:ext cx="865744" cy="421014"/>
            <a:chOff x="2792716" y="4131941"/>
            <a:chExt cx="865744" cy="421014"/>
          </a:xfrm>
        </p:grpSpPr>
        <p:sp>
          <p:nvSpPr>
            <p:cNvPr id="34" name="33 CuadroTexto"/>
            <p:cNvSpPr txBox="1"/>
            <p:nvPr/>
          </p:nvSpPr>
          <p:spPr>
            <a:xfrm>
              <a:off x="2792716" y="4275956"/>
              <a:ext cx="865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Preguntas</a:t>
              </a:r>
              <a:endParaRPr lang="es-EC" sz="1200" dirty="0"/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3998"/>
            <a:stretch/>
          </p:blipFill>
          <p:spPr bwMode="auto">
            <a:xfrm>
              <a:off x="3180364" y="4131941"/>
              <a:ext cx="245021" cy="22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58 Grupo"/>
          <p:cNvGrpSpPr/>
          <p:nvPr/>
        </p:nvGrpSpPr>
        <p:grpSpPr>
          <a:xfrm>
            <a:off x="4207084" y="4131940"/>
            <a:ext cx="690080" cy="421015"/>
            <a:chOff x="4207084" y="4131940"/>
            <a:chExt cx="690080" cy="421015"/>
          </a:xfrm>
        </p:grpSpPr>
        <p:sp>
          <p:nvSpPr>
            <p:cNvPr id="35" name="34 CuadroTexto"/>
            <p:cNvSpPr txBox="1"/>
            <p:nvPr/>
          </p:nvSpPr>
          <p:spPr>
            <a:xfrm>
              <a:off x="4207084" y="4275956"/>
              <a:ext cx="690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Ofertas</a:t>
              </a:r>
              <a:endParaRPr lang="es-EC" sz="1200" dirty="0"/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98"/>
            <a:stretch/>
          </p:blipFill>
          <p:spPr bwMode="auto">
            <a:xfrm>
              <a:off x="4492435" y="4131940"/>
              <a:ext cx="245021" cy="22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59 Grupo"/>
          <p:cNvGrpSpPr/>
          <p:nvPr/>
        </p:nvGrpSpPr>
        <p:grpSpPr>
          <a:xfrm>
            <a:off x="5445788" y="4131940"/>
            <a:ext cx="957699" cy="421015"/>
            <a:chOff x="5445788" y="4131940"/>
            <a:chExt cx="957699" cy="421015"/>
          </a:xfrm>
        </p:grpSpPr>
        <p:sp>
          <p:nvSpPr>
            <p:cNvPr id="36" name="35 CuadroTexto"/>
            <p:cNvSpPr txBox="1"/>
            <p:nvPr/>
          </p:nvSpPr>
          <p:spPr>
            <a:xfrm>
              <a:off x="5445788" y="4275956"/>
              <a:ext cx="9576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Calificación</a:t>
              </a:r>
              <a:endParaRPr lang="es-EC" sz="1200" dirty="0"/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98"/>
            <a:stretch/>
          </p:blipFill>
          <p:spPr bwMode="auto">
            <a:xfrm>
              <a:off x="5804506" y="4131940"/>
              <a:ext cx="245021" cy="22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54 Grupo"/>
          <p:cNvGrpSpPr/>
          <p:nvPr/>
        </p:nvGrpSpPr>
        <p:grpSpPr>
          <a:xfrm>
            <a:off x="1032785" y="4296519"/>
            <a:ext cx="526099" cy="618227"/>
            <a:chOff x="1032785" y="4296519"/>
            <a:chExt cx="526099" cy="618227"/>
          </a:xfrm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966" y="4296519"/>
              <a:ext cx="316486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1032785" y="4653136"/>
              <a:ext cx="52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smtClean="0"/>
                <a:t>Inicio</a:t>
              </a:r>
              <a:endParaRPr lang="es-EC" sz="1050" dirty="0"/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8596489" y="4293096"/>
            <a:ext cx="395111" cy="613956"/>
            <a:chOff x="8596489" y="4293096"/>
            <a:chExt cx="395111" cy="613956"/>
          </a:xfrm>
        </p:grpSpPr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6489" y="4293096"/>
              <a:ext cx="316486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42 CuadroTexto"/>
            <p:cNvSpPr txBox="1"/>
            <p:nvPr/>
          </p:nvSpPr>
          <p:spPr>
            <a:xfrm>
              <a:off x="8618417" y="4653136"/>
              <a:ext cx="37318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smtClean="0"/>
                <a:t>Fin</a:t>
              </a:r>
              <a:endParaRPr lang="es-EC" sz="1050" dirty="0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1777792" y="4783941"/>
            <a:ext cx="5689808" cy="379730"/>
            <a:chOff x="1777792" y="4783941"/>
            <a:chExt cx="5689808" cy="379730"/>
          </a:xfrm>
        </p:grpSpPr>
        <p:cxnSp>
          <p:nvCxnSpPr>
            <p:cNvPr id="41" name="40 Conector recto de flecha"/>
            <p:cNvCxnSpPr/>
            <p:nvPr/>
          </p:nvCxnSpPr>
          <p:spPr>
            <a:xfrm flipV="1">
              <a:off x="1777792" y="4783941"/>
              <a:ext cx="5689808" cy="174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CuadroTexto"/>
            <p:cNvSpPr txBox="1"/>
            <p:nvPr/>
          </p:nvSpPr>
          <p:spPr>
            <a:xfrm>
              <a:off x="3633530" y="4886672"/>
              <a:ext cx="1975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SOCE   PRE-CONTRACTUAL</a:t>
              </a:r>
              <a:endParaRPr lang="es-EC" sz="1200" dirty="0"/>
            </a:p>
          </p:txBody>
        </p:sp>
      </p:grpSp>
      <p:grpSp>
        <p:nvGrpSpPr>
          <p:cNvPr id="65" name="64 Grupo"/>
          <p:cNvGrpSpPr/>
          <p:nvPr/>
        </p:nvGrpSpPr>
        <p:grpSpPr>
          <a:xfrm>
            <a:off x="6553200" y="4123739"/>
            <a:ext cx="1051891" cy="421015"/>
            <a:chOff x="6553200" y="4123739"/>
            <a:chExt cx="1051891" cy="421015"/>
          </a:xfrm>
        </p:grpSpPr>
        <p:sp>
          <p:nvSpPr>
            <p:cNvPr id="29" name="28 CuadroTexto"/>
            <p:cNvSpPr txBox="1"/>
            <p:nvPr/>
          </p:nvSpPr>
          <p:spPr>
            <a:xfrm>
              <a:off x="6553200" y="4267755"/>
              <a:ext cx="10518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Adjudicación</a:t>
              </a:r>
              <a:endParaRPr lang="es-EC" sz="1200" dirty="0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98"/>
            <a:stretch/>
          </p:blipFill>
          <p:spPr bwMode="auto">
            <a:xfrm>
              <a:off x="6947674" y="4123739"/>
              <a:ext cx="228600" cy="22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4" name="63 Grupo"/>
          <p:cNvGrpSpPr/>
          <p:nvPr/>
        </p:nvGrpSpPr>
        <p:grpSpPr>
          <a:xfrm>
            <a:off x="7633132" y="4147751"/>
            <a:ext cx="968535" cy="605681"/>
            <a:chOff x="7633132" y="4147751"/>
            <a:chExt cx="968535" cy="605681"/>
          </a:xfrm>
        </p:grpSpPr>
        <p:sp>
          <p:nvSpPr>
            <p:cNvPr id="27" name="26 CuadroTexto"/>
            <p:cNvSpPr txBox="1"/>
            <p:nvPr/>
          </p:nvSpPr>
          <p:spPr>
            <a:xfrm>
              <a:off x="7633132" y="4291767"/>
              <a:ext cx="968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/>
                <a:t>Etapa </a:t>
              </a:r>
            </a:p>
            <a:p>
              <a:pPr algn="ctr"/>
              <a:r>
                <a:rPr lang="es-MX" sz="1200" dirty="0" smtClean="0"/>
                <a:t>Contractual</a:t>
              </a:r>
              <a:endParaRPr lang="es-EC" sz="1200" dirty="0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98"/>
            <a:stretch/>
          </p:blipFill>
          <p:spPr bwMode="auto">
            <a:xfrm>
              <a:off x="8053254" y="4147751"/>
              <a:ext cx="228600" cy="22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44 Grupo"/>
          <p:cNvGrpSpPr/>
          <p:nvPr/>
        </p:nvGrpSpPr>
        <p:grpSpPr>
          <a:xfrm>
            <a:off x="5628069" y="2191155"/>
            <a:ext cx="1753371" cy="1944526"/>
            <a:chOff x="5399469" y="2191155"/>
            <a:chExt cx="1753371" cy="1944526"/>
          </a:xfrm>
        </p:grpSpPr>
        <p:cxnSp>
          <p:nvCxnSpPr>
            <p:cNvPr id="46" name="45 Conector recto de flecha"/>
            <p:cNvCxnSpPr/>
            <p:nvPr/>
          </p:nvCxnSpPr>
          <p:spPr>
            <a:xfrm flipV="1">
              <a:off x="5820927" y="3116332"/>
              <a:ext cx="0" cy="101934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370" y="2742967"/>
              <a:ext cx="608179" cy="316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47 Rectángulo redondeado"/>
            <p:cNvSpPr/>
            <p:nvPr/>
          </p:nvSpPr>
          <p:spPr>
            <a:xfrm>
              <a:off x="5399469" y="2191155"/>
              <a:ext cx="894024" cy="322781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Entidad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324600" y="3043270"/>
              <a:ext cx="82824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200" i="1" dirty="0" smtClean="0">
                  <a:latin typeface="Calibri"/>
                </a:rPr>
                <a:t>Pliegos, Oferta, Anexos</a:t>
              </a:r>
              <a:endParaRPr lang="es-EC" sz="1200" i="1" dirty="0">
                <a:latin typeface="Calibri"/>
              </a:endParaRPr>
            </a:p>
          </p:txBody>
        </p:sp>
        <p:sp>
          <p:nvSpPr>
            <p:cNvPr id="50" name="49 Elipse"/>
            <p:cNvSpPr/>
            <p:nvPr/>
          </p:nvSpPr>
          <p:spPr>
            <a:xfrm>
              <a:off x="5978533" y="3333844"/>
              <a:ext cx="288032" cy="288032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F8F8F8">
                      <a:lumMod val="25000"/>
                    </a:srgbClr>
                  </a:solidFill>
                </a:rPr>
                <a:t>4</a:t>
              </a:r>
              <a:endParaRPr lang="es-EC" sz="1600" b="1" dirty="0">
                <a:solidFill>
                  <a:srgbClr val="F8F8F8">
                    <a:lumMod val="25000"/>
                  </a:srgbClr>
                </a:solidFill>
              </a:endParaRPr>
            </a:p>
          </p:txBody>
        </p:sp>
      </p:grpSp>
      <p:sp>
        <p:nvSpPr>
          <p:cNvPr id="51" name="50 Rectángulo redondeado"/>
          <p:cNvSpPr/>
          <p:nvPr/>
        </p:nvSpPr>
        <p:spPr>
          <a:xfrm>
            <a:off x="76200" y="2134394"/>
            <a:ext cx="894024" cy="322781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Entidad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76200" y="2667794"/>
            <a:ext cx="1191025" cy="750332"/>
            <a:chOff x="76200" y="2667794"/>
            <a:chExt cx="1191025" cy="750332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667794"/>
              <a:ext cx="608179" cy="316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52 CuadroTexto"/>
            <p:cNvSpPr txBox="1"/>
            <p:nvPr/>
          </p:nvSpPr>
          <p:spPr>
            <a:xfrm>
              <a:off x="76200" y="3048794"/>
              <a:ext cx="11910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200" i="1" dirty="0" smtClean="0">
                  <a:latin typeface="Calibri"/>
                </a:rPr>
                <a:t>Plan Anual de</a:t>
              </a:r>
            </a:p>
            <a:p>
              <a:r>
                <a:rPr lang="es-MX" sz="1200" i="1" dirty="0" smtClean="0">
                  <a:latin typeface="Calibri"/>
                </a:rPr>
                <a:t>Contratación </a:t>
              </a:r>
              <a:endParaRPr lang="es-EC" sz="1200" i="1" dirty="0">
                <a:latin typeface="Calibri"/>
              </a:endParaRPr>
            </a:p>
          </p:txBody>
        </p:sp>
      </p:grpSp>
      <p:sp>
        <p:nvSpPr>
          <p:cNvPr id="3" name="2 Flecha curvada hacia la derecha"/>
          <p:cNvSpPr/>
          <p:nvPr/>
        </p:nvSpPr>
        <p:spPr>
          <a:xfrm rot="18476198">
            <a:off x="767460" y="3303209"/>
            <a:ext cx="343024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3" descr="plantilla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" y="-12031"/>
            <a:ext cx="9107372" cy="6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51 Grupo"/>
          <p:cNvGrpSpPr/>
          <p:nvPr/>
        </p:nvGrpSpPr>
        <p:grpSpPr>
          <a:xfrm>
            <a:off x="107504" y="229394"/>
            <a:ext cx="8721585" cy="6430676"/>
            <a:chOff x="107504" y="214623"/>
            <a:chExt cx="8755504" cy="6643377"/>
          </a:xfrm>
        </p:grpSpPr>
        <p:sp>
          <p:nvSpPr>
            <p:cNvPr id="53" name="52 Rectángulo redondeado"/>
            <p:cNvSpPr/>
            <p:nvPr/>
          </p:nvSpPr>
          <p:spPr>
            <a:xfrm>
              <a:off x="5622648" y="4187667"/>
              <a:ext cx="3240360" cy="465469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Portal SOCE</a:t>
              </a:r>
            </a:p>
          </p:txBody>
        </p:sp>
        <p:sp>
          <p:nvSpPr>
            <p:cNvPr id="54" name="53 Rectángulo redondeado"/>
            <p:cNvSpPr/>
            <p:nvPr/>
          </p:nvSpPr>
          <p:spPr>
            <a:xfrm>
              <a:off x="183919" y="1277738"/>
              <a:ext cx="1719378" cy="388140"/>
            </a:xfrm>
            <a:prstGeom prst="roundRect">
              <a:avLst/>
            </a:prstGeom>
            <a:solidFill>
              <a:srgbClr val="EEECE1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1.- Descarga Aplicación </a:t>
              </a:r>
              <a:r>
                <a:rPr lang="es-EC" sz="1200" b="1" kern="1200" dirty="0" smtClean="0">
                  <a:solidFill>
                    <a:prstClr val="white"/>
                  </a:solidFill>
                  <a:latin typeface="Calibri"/>
                </a:rPr>
                <a:t>USHAY</a:t>
              </a:r>
              <a:endPara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54 Rectángulo redondeado"/>
            <p:cNvSpPr/>
            <p:nvPr/>
          </p:nvSpPr>
          <p:spPr>
            <a:xfrm>
              <a:off x="107504" y="2242444"/>
              <a:ext cx="1906139" cy="394467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2.- Instalación de aplicativo.</a:t>
              </a:r>
            </a:p>
          </p:txBody>
        </p:sp>
        <p:cxnSp>
          <p:nvCxnSpPr>
            <p:cNvPr id="56" name="55 Conector recto de flecha"/>
            <p:cNvCxnSpPr>
              <a:endCxn id="55" idx="0"/>
            </p:cNvCxnSpPr>
            <p:nvPr/>
          </p:nvCxnSpPr>
          <p:spPr>
            <a:xfrm flipH="1">
              <a:off x="1060574" y="1797343"/>
              <a:ext cx="2" cy="445101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8" name="57 Rectángulo redondeado"/>
            <p:cNvSpPr/>
            <p:nvPr/>
          </p:nvSpPr>
          <p:spPr>
            <a:xfrm>
              <a:off x="183919" y="1665878"/>
              <a:ext cx="859689" cy="388140"/>
            </a:xfrm>
            <a:prstGeom prst="round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A.- </a:t>
              </a:r>
              <a:r>
                <a:rPr lang="es-EC" sz="1050" b="1" kern="1200" noProof="0" dirty="0">
                  <a:solidFill>
                    <a:prstClr val="white"/>
                  </a:solidFill>
                  <a:latin typeface="Calibri"/>
                </a:rPr>
                <a:t>E</a:t>
              </a:r>
              <a:r>
                <a:rPr lang="es-EC" sz="1050" b="1" kern="1200" dirty="0" err="1" smtClean="0">
                  <a:solidFill>
                    <a:prstClr val="white"/>
                  </a:solidFill>
                  <a:latin typeface="Calibri"/>
                </a:rPr>
                <a:t>ntidad</a:t>
              </a:r>
              <a:endParaRPr kumimoji="0" lang="es-EC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58 Rectángulo redondeado"/>
            <p:cNvSpPr/>
            <p:nvPr/>
          </p:nvSpPr>
          <p:spPr>
            <a:xfrm>
              <a:off x="1039201" y="1672708"/>
              <a:ext cx="859689" cy="388140"/>
            </a:xfrm>
            <a:prstGeom prst="round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B.-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Oferente</a:t>
              </a:r>
            </a:p>
          </p:txBody>
        </p:sp>
        <p:sp>
          <p:nvSpPr>
            <p:cNvPr id="60" name="59 Rectángulo redondeado"/>
            <p:cNvSpPr/>
            <p:nvPr/>
          </p:nvSpPr>
          <p:spPr>
            <a:xfrm>
              <a:off x="111911" y="2702617"/>
              <a:ext cx="1906138" cy="353737"/>
            </a:xfrm>
            <a:prstGeom prst="roundRect">
              <a:avLst/>
            </a:prstGeom>
            <a:solidFill>
              <a:srgbClr val="C0504D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2.1 Carga de archivos</a:t>
              </a:r>
            </a:p>
          </p:txBody>
        </p:sp>
        <p:sp>
          <p:nvSpPr>
            <p:cNvPr id="61" name="60 Rectángulo redondeado"/>
            <p:cNvSpPr/>
            <p:nvPr/>
          </p:nvSpPr>
          <p:spPr>
            <a:xfrm>
              <a:off x="5588730" y="2652868"/>
              <a:ext cx="1719388" cy="1152035"/>
            </a:xfrm>
            <a:prstGeom prst="roundRect">
              <a:avLst/>
            </a:prstGeom>
            <a:solidFill>
              <a:srgbClr val="F7964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PAC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ESPECIFICACIÓN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PLIEGOS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OFERTAS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ACTAS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CONVALIDACIÓN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2" name="61 Rectángulo redondeado"/>
            <p:cNvSpPr/>
            <p:nvPr/>
          </p:nvSpPr>
          <p:spPr>
            <a:xfrm>
              <a:off x="5622648" y="2184325"/>
              <a:ext cx="1685470" cy="421153"/>
            </a:xfrm>
            <a:prstGeom prst="roundRect">
              <a:avLst/>
            </a:prstGeom>
            <a:solidFill>
              <a:srgbClr val="F7964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Recepción documentos </a:t>
              </a:r>
            </a:p>
          </p:txBody>
        </p:sp>
        <p:sp>
          <p:nvSpPr>
            <p:cNvPr id="63" name="62 Rectángulo redondeado"/>
            <p:cNvSpPr/>
            <p:nvPr/>
          </p:nvSpPr>
          <p:spPr>
            <a:xfrm>
              <a:off x="7380312" y="2669231"/>
              <a:ext cx="1448777" cy="1152035"/>
            </a:xfrm>
            <a:prstGeom prst="round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PARTIDAS</a:t>
              </a:r>
              <a:r>
                <a:rPr kumimoji="0" lang="es-EC" sz="105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PRESU.</a:t>
              </a:r>
              <a:endPara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PAC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PLIEGOS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OFERTAS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050" kern="1200" dirty="0" smtClean="0">
                  <a:solidFill>
                    <a:prstClr val="white"/>
                  </a:solidFill>
                  <a:latin typeface="Calibri"/>
                </a:rPr>
                <a:t>PREGUNTAS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CALENDARIO</a:t>
              </a:r>
            </a:p>
          </p:txBody>
        </p:sp>
        <p:sp>
          <p:nvSpPr>
            <p:cNvPr id="64" name="63 Rectángulo redondeado"/>
            <p:cNvSpPr/>
            <p:nvPr/>
          </p:nvSpPr>
          <p:spPr>
            <a:xfrm>
              <a:off x="7380312" y="2189400"/>
              <a:ext cx="1448777" cy="421153"/>
            </a:xfrm>
            <a:prstGeom prst="round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Descarga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documentos</a:t>
              </a:r>
            </a:p>
          </p:txBody>
        </p:sp>
        <p:sp>
          <p:nvSpPr>
            <p:cNvPr id="65" name="64 Rectángulo redondeado"/>
            <p:cNvSpPr/>
            <p:nvPr/>
          </p:nvSpPr>
          <p:spPr>
            <a:xfrm>
              <a:off x="6516215" y="5238601"/>
              <a:ext cx="791903" cy="565170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Tradicional PDF</a:t>
              </a:r>
            </a:p>
          </p:txBody>
        </p:sp>
        <p:sp>
          <p:nvSpPr>
            <p:cNvPr id="66" name="65 Rectángulo redondeado"/>
            <p:cNvSpPr/>
            <p:nvPr/>
          </p:nvSpPr>
          <p:spPr>
            <a:xfrm>
              <a:off x="7371505" y="5024068"/>
              <a:ext cx="1400909" cy="565170"/>
            </a:xfrm>
            <a:prstGeom prst="round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Nueva empaquetado XML /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Tradicional No </a:t>
              </a:r>
              <a:r>
                <a:rPr lang="es-EC" sz="800" b="1" kern="1200" noProof="0" dirty="0" smtClean="0">
                  <a:solidFill>
                    <a:prstClr val="white"/>
                  </a:solidFill>
                  <a:latin typeface="Calibri"/>
                </a:rPr>
                <a:t>es</a:t>
              </a:r>
              <a:r>
                <a:rPr kumimoji="0" lang="es-EC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tructurado</a:t>
              </a:r>
            </a:p>
          </p:txBody>
        </p:sp>
        <p:sp>
          <p:nvSpPr>
            <p:cNvPr id="67" name="66 Rectángulo redondeado"/>
            <p:cNvSpPr/>
            <p:nvPr/>
          </p:nvSpPr>
          <p:spPr>
            <a:xfrm>
              <a:off x="5507319" y="5238601"/>
              <a:ext cx="932869" cy="565170"/>
            </a:xfrm>
            <a:prstGeom prst="roundRect">
              <a:avLst/>
            </a:prstGeom>
            <a:solidFill>
              <a:srgbClr val="00B05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Nueva empaquetado /XML</a:t>
              </a:r>
            </a:p>
          </p:txBody>
        </p:sp>
        <p:sp>
          <p:nvSpPr>
            <p:cNvPr id="68" name="67 Rectángulo redondeado"/>
            <p:cNvSpPr/>
            <p:nvPr/>
          </p:nvSpPr>
          <p:spPr>
            <a:xfrm>
              <a:off x="2425130" y="1275607"/>
              <a:ext cx="1714822" cy="1073273"/>
            </a:xfrm>
            <a:prstGeom prst="roundRect">
              <a:avLst/>
            </a:prstGeom>
            <a:solidFill>
              <a:srgbClr val="9BBB59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Servicio de descarga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Aplicaciones </a:t>
              </a:r>
              <a:r>
                <a:rPr lang="es-EC" sz="1050" kern="1200" dirty="0" smtClean="0">
                  <a:solidFill>
                    <a:prstClr val="white"/>
                  </a:solidFill>
                  <a:latin typeface="Calibri"/>
                </a:rPr>
                <a:t>USHAY</a:t>
              </a:r>
              <a:endPara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Actualización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Reglas, Plantillas, guías, ayudas, etc.</a:t>
              </a:r>
            </a:p>
          </p:txBody>
        </p:sp>
        <p:sp>
          <p:nvSpPr>
            <p:cNvPr id="69" name="68 Rectángulo redondeado"/>
            <p:cNvSpPr/>
            <p:nvPr/>
          </p:nvSpPr>
          <p:spPr>
            <a:xfrm>
              <a:off x="2425130" y="2418794"/>
              <a:ext cx="1714822" cy="1700297"/>
            </a:xfrm>
            <a:prstGeom prst="roundRect">
              <a:avLst/>
            </a:prstGeom>
            <a:solidFill>
              <a:srgbClr val="C0000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Servicio de  recepción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Individual </a:t>
              </a:r>
              <a:r>
                <a:rPr kumimoji="0" lang="es-EC" sz="10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xml</a:t>
              </a: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Empaquetado (</a:t>
              </a:r>
              <a:r>
                <a:rPr kumimoji="0" lang="es-EC" sz="10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xml</a:t>
              </a: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+ documentos no estructurados).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Desempaquetado.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Validación.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Clasificación.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Almacenamiento.</a:t>
              </a:r>
            </a:p>
          </p:txBody>
        </p:sp>
        <p:sp>
          <p:nvSpPr>
            <p:cNvPr id="70" name="69 Rectángulo redondeado"/>
            <p:cNvSpPr/>
            <p:nvPr/>
          </p:nvSpPr>
          <p:spPr>
            <a:xfrm>
              <a:off x="5622648" y="908720"/>
              <a:ext cx="3225442" cy="943293"/>
            </a:xfrm>
            <a:prstGeom prst="roundRect">
              <a:avLst/>
            </a:prstGeom>
            <a:solidFill>
              <a:srgbClr val="1F497D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SOCE</a:t>
              </a:r>
            </a:p>
          </p:txBody>
        </p:sp>
        <p:cxnSp>
          <p:nvCxnSpPr>
            <p:cNvPr id="72" name="71 Conector recto de flecha"/>
            <p:cNvCxnSpPr/>
            <p:nvPr/>
          </p:nvCxnSpPr>
          <p:spPr>
            <a:xfrm flipH="1">
              <a:off x="1907704" y="1716633"/>
              <a:ext cx="45177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73" name="72 Conector angular"/>
            <p:cNvCxnSpPr>
              <a:stCxn id="53" idx="1"/>
              <a:endCxn id="69" idx="2"/>
            </p:cNvCxnSpPr>
            <p:nvPr/>
          </p:nvCxnSpPr>
          <p:spPr>
            <a:xfrm rot="10800000">
              <a:off x="3282542" y="4119092"/>
              <a:ext cx="2340107" cy="301310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4" name="73 Conector angular"/>
            <p:cNvCxnSpPr>
              <a:stCxn id="66" idx="2"/>
              <a:endCxn id="60" idx="3"/>
            </p:cNvCxnSpPr>
            <p:nvPr/>
          </p:nvCxnSpPr>
          <p:spPr>
            <a:xfrm rot="5400000" flipH="1">
              <a:off x="3690129" y="1207407"/>
              <a:ext cx="2709752" cy="6053911"/>
            </a:xfrm>
            <a:prstGeom prst="bentConnector4">
              <a:avLst>
                <a:gd name="adj1" fmla="val -8436"/>
                <a:gd name="adj2" fmla="val 96586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75" name="74 Conector angular"/>
            <p:cNvCxnSpPr>
              <a:stCxn id="69" idx="3"/>
              <a:endCxn id="70" idx="1"/>
            </p:cNvCxnSpPr>
            <p:nvPr/>
          </p:nvCxnSpPr>
          <p:spPr>
            <a:xfrm flipV="1">
              <a:off x="4139952" y="1380367"/>
              <a:ext cx="1482696" cy="1888577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" name="75 Rectángulo redondeado"/>
            <p:cNvSpPr/>
            <p:nvPr/>
          </p:nvSpPr>
          <p:spPr>
            <a:xfrm>
              <a:off x="113474" y="3068960"/>
              <a:ext cx="1948108" cy="353737"/>
            </a:xfrm>
            <a:prstGeom prst="roundRect">
              <a:avLst/>
            </a:prstGeom>
            <a:solidFill>
              <a:srgbClr val="C0504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2.2  Desarrollo de documento</a:t>
              </a:r>
            </a:p>
          </p:txBody>
        </p:sp>
        <p:sp>
          <p:nvSpPr>
            <p:cNvPr id="77" name="76 Rectángulo redondeado"/>
            <p:cNvSpPr/>
            <p:nvPr/>
          </p:nvSpPr>
          <p:spPr>
            <a:xfrm>
              <a:off x="107504" y="3422697"/>
              <a:ext cx="1954078" cy="491116"/>
            </a:xfrm>
            <a:prstGeom prst="roundRect">
              <a:avLst/>
            </a:prstGeom>
            <a:solidFill>
              <a:srgbClr val="C0504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2.3  Validación y cálculos en  base a reglas de negocio</a:t>
              </a:r>
            </a:p>
          </p:txBody>
        </p:sp>
        <p:sp>
          <p:nvSpPr>
            <p:cNvPr id="78" name="77 Rectángulo redondeado"/>
            <p:cNvSpPr/>
            <p:nvPr/>
          </p:nvSpPr>
          <p:spPr>
            <a:xfrm>
              <a:off x="6506062" y="4742445"/>
              <a:ext cx="837169" cy="431562"/>
            </a:xfrm>
            <a:prstGeom prst="roundRect">
              <a:avLst/>
            </a:prstGeom>
            <a:solidFill>
              <a:srgbClr val="00B05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Firma electrónica</a:t>
              </a:r>
            </a:p>
          </p:txBody>
        </p:sp>
        <p:sp>
          <p:nvSpPr>
            <p:cNvPr id="79" name="78 Rectángulo redondeado"/>
            <p:cNvSpPr/>
            <p:nvPr/>
          </p:nvSpPr>
          <p:spPr>
            <a:xfrm>
              <a:off x="107504" y="5225010"/>
              <a:ext cx="865659" cy="796278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3.2 Entrega física/subir PDF al portal</a:t>
              </a:r>
            </a:p>
          </p:txBody>
        </p:sp>
        <p:sp>
          <p:nvSpPr>
            <p:cNvPr id="80" name="79 Rectángulo redondeado"/>
            <p:cNvSpPr/>
            <p:nvPr/>
          </p:nvSpPr>
          <p:spPr>
            <a:xfrm>
              <a:off x="1043607" y="5260632"/>
              <a:ext cx="1017975" cy="760656"/>
            </a:xfrm>
            <a:prstGeom prst="roundRect">
              <a:avLst/>
            </a:prstGeom>
            <a:solidFill>
              <a:srgbClr val="00B05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4.1 Empaquetado XML  firmado + adjuntos  codificados.</a:t>
              </a:r>
            </a:p>
          </p:txBody>
        </p:sp>
        <p:sp>
          <p:nvSpPr>
            <p:cNvPr id="81" name="80 Rectángulo redondeado"/>
            <p:cNvSpPr/>
            <p:nvPr/>
          </p:nvSpPr>
          <p:spPr>
            <a:xfrm>
              <a:off x="107504" y="3977169"/>
              <a:ext cx="859689" cy="578378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3. Generación PDF</a:t>
              </a:r>
            </a:p>
          </p:txBody>
        </p:sp>
        <p:sp>
          <p:nvSpPr>
            <p:cNvPr id="82" name="81 Rectángulo redondeado"/>
            <p:cNvSpPr/>
            <p:nvPr/>
          </p:nvSpPr>
          <p:spPr>
            <a:xfrm>
              <a:off x="1043607" y="3962171"/>
              <a:ext cx="1017975" cy="593376"/>
            </a:xfrm>
            <a:prstGeom prst="roundRect">
              <a:avLst/>
            </a:prstGeom>
            <a:solidFill>
              <a:srgbClr val="00B05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4.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Generación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XML + adjuntos</a:t>
              </a:r>
            </a:p>
          </p:txBody>
        </p:sp>
        <p:sp>
          <p:nvSpPr>
            <p:cNvPr id="83" name="82 Rectángulo redondeado"/>
            <p:cNvSpPr/>
            <p:nvPr/>
          </p:nvSpPr>
          <p:spPr>
            <a:xfrm>
              <a:off x="107504" y="4607117"/>
              <a:ext cx="859689" cy="565170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3.1Firma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Tradicional</a:t>
              </a:r>
            </a:p>
          </p:txBody>
        </p:sp>
        <p:cxnSp>
          <p:nvCxnSpPr>
            <p:cNvPr id="84" name="116 Conector recto de flecha"/>
            <p:cNvCxnSpPr>
              <a:stCxn id="79" idx="2"/>
              <a:endCxn id="65" idx="2"/>
            </p:cNvCxnSpPr>
            <p:nvPr/>
          </p:nvCxnSpPr>
          <p:spPr>
            <a:xfrm rot="5400000" flipH="1" flipV="1">
              <a:off x="3617491" y="2726613"/>
              <a:ext cx="217517" cy="6371834"/>
            </a:xfrm>
            <a:prstGeom prst="bentConnector3">
              <a:avLst>
                <a:gd name="adj1" fmla="val -108571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5" name="116 Conector recto de flecha"/>
            <p:cNvCxnSpPr>
              <a:stCxn id="80" idx="2"/>
              <a:endCxn id="67" idx="2"/>
            </p:cNvCxnSpPr>
            <p:nvPr/>
          </p:nvCxnSpPr>
          <p:spPr>
            <a:xfrm rot="5400000" flipH="1" flipV="1">
              <a:off x="3654415" y="3701950"/>
              <a:ext cx="217517" cy="4421159"/>
            </a:xfrm>
            <a:prstGeom prst="bentConnector3">
              <a:avLst>
                <a:gd name="adj1" fmla="val -108571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6" name="85 Conector angular"/>
            <p:cNvCxnSpPr/>
            <p:nvPr/>
          </p:nvCxnSpPr>
          <p:spPr>
            <a:xfrm rot="16200000" flipV="1">
              <a:off x="6777356" y="2033956"/>
              <a:ext cx="341814" cy="1"/>
            </a:xfrm>
            <a:prstGeom prst="bentConnector3">
              <a:avLst>
                <a:gd name="adj1" fmla="val 51995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7" name="86 Conector angular"/>
            <p:cNvCxnSpPr/>
            <p:nvPr/>
          </p:nvCxnSpPr>
          <p:spPr>
            <a:xfrm rot="5400000">
              <a:off x="7979035" y="2044315"/>
              <a:ext cx="321094" cy="3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9" name="88 Conector angular"/>
            <p:cNvCxnSpPr/>
            <p:nvPr/>
          </p:nvCxnSpPr>
          <p:spPr>
            <a:xfrm rot="5400000">
              <a:off x="7944154" y="4852627"/>
              <a:ext cx="321094" cy="3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0" name="89 Conector angular"/>
            <p:cNvCxnSpPr/>
            <p:nvPr/>
          </p:nvCxnSpPr>
          <p:spPr>
            <a:xfrm rot="16200000" flipV="1">
              <a:off x="6768755" y="4016759"/>
              <a:ext cx="341814" cy="1"/>
            </a:xfrm>
            <a:prstGeom prst="bentConnector3">
              <a:avLst>
                <a:gd name="adj1" fmla="val 51995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1" name="90 Conector angular"/>
            <p:cNvCxnSpPr/>
            <p:nvPr/>
          </p:nvCxnSpPr>
          <p:spPr>
            <a:xfrm rot="5400000">
              <a:off x="7971649" y="4027119"/>
              <a:ext cx="321094" cy="3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2" name="91 Conector recto"/>
            <p:cNvCxnSpPr/>
            <p:nvPr/>
          </p:nvCxnSpPr>
          <p:spPr>
            <a:xfrm>
              <a:off x="5436096" y="1226461"/>
              <a:ext cx="0" cy="563153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93" name="92 Conector recto"/>
            <p:cNvCxnSpPr/>
            <p:nvPr/>
          </p:nvCxnSpPr>
          <p:spPr>
            <a:xfrm flipH="1">
              <a:off x="2339752" y="1277738"/>
              <a:ext cx="19726" cy="558026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sp>
          <p:nvSpPr>
            <p:cNvPr id="94" name="93 Rectángulo"/>
            <p:cNvSpPr/>
            <p:nvPr/>
          </p:nvSpPr>
          <p:spPr>
            <a:xfrm>
              <a:off x="183919" y="6497960"/>
              <a:ext cx="2002854" cy="36004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APLICACIÓNES </a:t>
              </a:r>
              <a:r>
                <a:rPr lang="es-EC" sz="1200" b="1" kern="1200" noProof="0" dirty="0" smtClean="0">
                  <a:solidFill>
                    <a:prstClr val="white"/>
                  </a:solidFill>
                  <a:latin typeface="Calibri"/>
                </a:rPr>
                <a:t>USHAY</a:t>
              </a:r>
              <a:r>
                <a:rPr kumimoji="0" lang="es-EC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DE ESCRITORIO</a:t>
              </a:r>
              <a:endPara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2431981" y="6489340"/>
              <a:ext cx="2887666" cy="36866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SERVICIOS PARA </a:t>
              </a:r>
              <a:r>
                <a:rPr lang="es-EC" sz="1200" b="1" kern="1200" dirty="0" smtClean="0">
                  <a:solidFill>
                    <a:prstClr val="white"/>
                  </a:solidFill>
                  <a:latin typeface="Calibri"/>
                </a:rPr>
                <a:t>USHAY</a:t>
              </a:r>
              <a:r>
                <a:rPr kumimoji="0" lang="es-EC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EN EL PORTAL</a:t>
              </a:r>
              <a:endPara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5471844" y="6497960"/>
              <a:ext cx="3376245" cy="360040"/>
            </a:xfrm>
            <a:prstGeom prst="rect">
              <a:avLst/>
            </a:prstGeom>
            <a:solidFill>
              <a:srgbClr val="4F81B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SOCE</a:t>
              </a:r>
              <a:endParaRPr kumimoji="0" lang="es-EC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4355976" y="2057779"/>
              <a:ext cx="54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PAC</a:t>
              </a:r>
            </a:p>
          </p:txBody>
        </p:sp>
        <p:sp>
          <p:nvSpPr>
            <p:cNvPr id="98" name="97 Rectángulo redondeado"/>
            <p:cNvSpPr/>
            <p:nvPr/>
          </p:nvSpPr>
          <p:spPr>
            <a:xfrm>
              <a:off x="219666" y="214623"/>
              <a:ext cx="5252178" cy="613213"/>
            </a:xfrm>
            <a:prstGeom prst="roundRect">
              <a:avLst/>
            </a:prstGeom>
            <a:solidFill>
              <a:srgbClr val="0070C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USHAY INTEGRADO</a:t>
              </a:r>
              <a:r>
                <a:rPr kumimoji="0" lang="es-EC" sz="18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A SOCE</a:t>
              </a:r>
              <a:endPara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2050" name="Picture 2" descr="C:\INCOP\Imagenes\LOGO SERCOP fir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61" y="4228332"/>
            <a:ext cx="653498" cy="2030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27" y="4518972"/>
            <a:ext cx="304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 descr="C:\INCOP\Imagenes\LOGO SERCOP fir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86" y="1208817"/>
            <a:ext cx="653498" cy="20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528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75856" y="1556792"/>
            <a:ext cx="2448272" cy="100811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SOCE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836399" y="2708920"/>
            <a:ext cx="2007410" cy="796044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Entidad requirente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1.- Descarga  </a:t>
            </a:r>
            <a:r>
              <a:rPr lang="es-EC" sz="1200" b="1" kern="1200" dirty="0" smtClean="0">
                <a:solidFill>
                  <a:prstClr val="white"/>
                </a:solidFill>
                <a:latin typeface="Calibri"/>
              </a:rPr>
              <a:t>USHAY</a:t>
            </a: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-EP a su máquina.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36398" y="3939359"/>
            <a:ext cx="2007410" cy="1103975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requirente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2.- </a:t>
            </a:r>
            <a:r>
              <a:rPr kumimoji="0" lang="es-EC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Desarrolla especificaciones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 el </a:t>
            </a: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módulo USHAY-EP.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1331640" y="2276872"/>
            <a:ext cx="1296145" cy="43204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" name="8 Rectángulo redondeado"/>
          <p:cNvSpPr/>
          <p:nvPr/>
        </p:nvSpPr>
        <p:spPr>
          <a:xfrm>
            <a:off x="3779912" y="3303184"/>
            <a:ext cx="1292492" cy="1277140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4.- Entidad requirente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realiza proceso interno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(Tradicional)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836398" y="5369260"/>
            <a:ext cx="2007410" cy="868052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requirente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3.-Genera documento en formato electrónico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620108" cy="62010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116394"/>
            <a:ext cx="611560" cy="658114"/>
          </a:xfrm>
          <a:prstGeom prst="rect">
            <a:avLst/>
          </a:prstGeom>
        </p:spPr>
      </p:pic>
      <p:cxnSp>
        <p:nvCxnSpPr>
          <p:cNvPr id="13" name="12 Conector recto de flecha"/>
          <p:cNvCxnSpPr/>
          <p:nvPr/>
        </p:nvCxnSpPr>
        <p:spPr>
          <a:xfrm>
            <a:off x="1840103" y="3566713"/>
            <a:ext cx="0" cy="36634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13 Conector recto de flecha"/>
          <p:cNvCxnSpPr/>
          <p:nvPr/>
        </p:nvCxnSpPr>
        <p:spPr>
          <a:xfrm flipH="1">
            <a:off x="1840103" y="5085184"/>
            <a:ext cx="1" cy="288032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26603"/>
            <a:ext cx="578661" cy="578661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6236999" y="2848980"/>
            <a:ext cx="2007410" cy="868052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requirente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7.-Carga pliegos y especificaciones  en formato electrónico tabular al SOCE.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236998" y="4079419"/>
            <a:ext cx="2007410" cy="1001809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requirente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6.- </a:t>
            </a:r>
            <a:r>
              <a:rPr lang="es-EC" sz="1200" kern="1200" dirty="0" smtClean="0">
                <a:solidFill>
                  <a:prstClr val="white"/>
                </a:solidFill>
                <a:latin typeface="Calibri"/>
              </a:rPr>
              <a:t>Autoriza la </a:t>
            </a: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versión definitiva de pliegos.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6236998" y="5373216"/>
            <a:ext cx="2007410" cy="864096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requirente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5.- </a:t>
            </a:r>
            <a:r>
              <a:rPr kumimoji="0" lang="es-EC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Desarrolla pliegos</a:t>
            </a: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en el módulo USHAY-EP.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(Reutiliza información)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6096" y="2952908"/>
            <a:ext cx="620108" cy="62010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41" y="5515933"/>
            <a:ext cx="611560" cy="658114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93" y="1829272"/>
            <a:ext cx="663623" cy="663623"/>
          </a:xfrm>
          <a:prstGeom prst="rect">
            <a:avLst/>
          </a:prstGeom>
        </p:spPr>
      </p:pic>
      <p:cxnSp>
        <p:nvCxnSpPr>
          <p:cNvPr id="22" name="21 Conector recto de flecha"/>
          <p:cNvCxnSpPr/>
          <p:nvPr/>
        </p:nvCxnSpPr>
        <p:spPr>
          <a:xfrm flipH="1" flipV="1">
            <a:off x="6387204" y="2098451"/>
            <a:ext cx="1380104" cy="50160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3" name="22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94" y="1829273"/>
            <a:ext cx="951656" cy="951656"/>
          </a:xfrm>
          <a:prstGeom prst="rect">
            <a:avLst/>
          </a:prstGeom>
        </p:spPr>
      </p:pic>
      <p:cxnSp>
        <p:nvCxnSpPr>
          <p:cNvPr id="24" name="23 Conector recto de flecha"/>
          <p:cNvCxnSpPr>
            <a:stCxn id="10" idx="3"/>
          </p:cNvCxnSpPr>
          <p:nvPr/>
        </p:nvCxnSpPr>
        <p:spPr>
          <a:xfrm flipV="1">
            <a:off x="2843808" y="4079420"/>
            <a:ext cx="893488" cy="1723866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</p:cxnSp>
      <p:cxnSp>
        <p:nvCxnSpPr>
          <p:cNvPr id="25" name="24 Conector recto de flecha"/>
          <p:cNvCxnSpPr>
            <a:stCxn id="9" idx="3"/>
            <a:endCxn id="18" idx="1"/>
          </p:cNvCxnSpPr>
          <p:nvPr/>
        </p:nvCxnSpPr>
        <p:spPr>
          <a:xfrm>
            <a:off x="5072404" y="3941754"/>
            <a:ext cx="1164594" cy="186351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</p:cxnSp>
      <p:cxnSp>
        <p:nvCxnSpPr>
          <p:cNvPr id="30" name="29 Conector recto de flecha"/>
          <p:cNvCxnSpPr>
            <a:stCxn id="18" idx="0"/>
            <a:endCxn id="17" idx="2"/>
          </p:cNvCxnSpPr>
          <p:nvPr/>
        </p:nvCxnSpPr>
        <p:spPr>
          <a:xfrm flipV="1">
            <a:off x="7240703" y="5081228"/>
            <a:ext cx="0" cy="29198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1" name="30 Conector recto de flecha"/>
          <p:cNvCxnSpPr/>
          <p:nvPr/>
        </p:nvCxnSpPr>
        <p:spPr>
          <a:xfrm flipV="1">
            <a:off x="7240703" y="3717032"/>
            <a:ext cx="0" cy="29198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2" name="3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95" y="4340876"/>
            <a:ext cx="546100" cy="685800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7" y="4580324"/>
            <a:ext cx="446352" cy="446352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68" y="4789302"/>
            <a:ext cx="432048" cy="432048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46" y="4221088"/>
            <a:ext cx="533158" cy="874379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98" y="2161083"/>
            <a:ext cx="424249" cy="695768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67" y="3086218"/>
            <a:ext cx="763867" cy="763867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12" y="1972072"/>
            <a:ext cx="609600" cy="609600"/>
          </a:xfrm>
          <a:prstGeom prst="rect">
            <a:avLst/>
          </a:prstGeom>
        </p:spPr>
      </p:pic>
      <p:sp>
        <p:nvSpPr>
          <p:cNvPr id="41" name="40 CuadroTexto"/>
          <p:cNvSpPr txBox="1"/>
          <p:nvPr/>
        </p:nvSpPr>
        <p:spPr>
          <a:xfrm>
            <a:off x="5724128" y="1556792"/>
            <a:ext cx="51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kern="1200" dirty="0" smtClean="0">
                <a:solidFill>
                  <a:prstClr val="black"/>
                </a:solidFill>
                <a:latin typeface="Calibri"/>
              </a:rPr>
              <a:t>DB</a:t>
            </a:r>
            <a:endParaRPr lang="es-EC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47" y="2165089"/>
            <a:ext cx="508661" cy="508661"/>
          </a:xfrm>
          <a:prstGeom prst="rect">
            <a:avLst/>
          </a:prstGeom>
        </p:spPr>
      </p:pic>
      <p:pic>
        <p:nvPicPr>
          <p:cNvPr id="43" name="Picture 2" descr="C:\INCOP\Imagenes\LOGO SERCOP firm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90" y="1741458"/>
            <a:ext cx="653498" cy="2717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43 Rectángulo redondeado"/>
          <p:cNvSpPr/>
          <p:nvPr/>
        </p:nvSpPr>
        <p:spPr>
          <a:xfrm>
            <a:off x="234406" y="397814"/>
            <a:ext cx="5231831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INTEGRACIÓN SOCE - USHAY ESPECIFICACIONES</a:t>
            </a:r>
            <a:r>
              <a:rPr kumimoji="0" lang="es-EC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TECNICAS PLIEGOS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3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60" y="2122496"/>
            <a:ext cx="418668" cy="41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97" y="3027355"/>
            <a:ext cx="418668" cy="41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3275856" y="1556792"/>
            <a:ext cx="2448272" cy="100811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SOCE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836399" y="2708920"/>
            <a:ext cx="2042500" cy="1040964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Entidad  oferente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1.- Descarga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- Módulo USHAY-OF.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Pliegos electrónicos.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836398" y="4155383"/>
            <a:ext cx="2007410" cy="1001809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oferente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2.-  En el </a:t>
            </a: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módulo USHAY-OF: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Desarrolla oferta  y anexos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(Reutiliza información)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1475656" y="2276872"/>
            <a:ext cx="1152130" cy="30480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620108" cy="62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116394"/>
            <a:ext cx="611560" cy="65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12 Conector recto de flecha"/>
          <p:cNvCxnSpPr>
            <a:stCxn id="8" idx="2"/>
          </p:cNvCxnSpPr>
          <p:nvPr/>
        </p:nvCxnSpPr>
        <p:spPr>
          <a:xfrm>
            <a:off x="1857649" y="3749884"/>
            <a:ext cx="0" cy="36651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13 Conector recto de flecha"/>
          <p:cNvCxnSpPr/>
          <p:nvPr/>
        </p:nvCxnSpPr>
        <p:spPr>
          <a:xfrm flipH="1">
            <a:off x="1840102" y="5157192"/>
            <a:ext cx="1" cy="288032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5" name="14 Rectángulo redondeado"/>
          <p:cNvSpPr/>
          <p:nvPr/>
        </p:nvSpPr>
        <p:spPr>
          <a:xfrm>
            <a:off x="6207370" y="2733353"/>
            <a:ext cx="2007410" cy="991662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requirente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6.-Descarga ofertas y anexos del portal SOCE, para calificación en Módulo USHAY-CA.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.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236998" y="3934633"/>
            <a:ext cx="2007410" cy="1006536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</a:t>
            </a:r>
            <a:r>
              <a:rPr kumimoji="0" lang="es-EC" sz="1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requirente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7.- Recibe ofertas y anexos para calificación en Módulo </a:t>
            </a:r>
            <a:r>
              <a:rPr lang="es-EC" sz="1200" kern="1200" dirty="0" smtClean="0">
                <a:solidFill>
                  <a:prstClr val="white"/>
                </a:solidFill>
                <a:latin typeface="Calibri"/>
              </a:rPr>
              <a:t>USHAY</a:t>
            </a: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-CA.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93" y="1829272"/>
            <a:ext cx="663623" cy="663623"/>
          </a:xfrm>
          <a:prstGeom prst="rect">
            <a:avLst/>
          </a:prstGeom>
        </p:spPr>
      </p:pic>
      <p:cxnSp>
        <p:nvCxnSpPr>
          <p:cNvPr id="18" name="17 Conector recto de flecha"/>
          <p:cNvCxnSpPr/>
          <p:nvPr/>
        </p:nvCxnSpPr>
        <p:spPr>
          <a:xfrm>
            <a:off x="5802759" y="2134972"/>
            <a:ext cx="1199744" cy="57394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98" y="2220120"/>
            <a:ext cx="689568" cy="68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19 Conector recto de flecha"/>
          <p:cNvCxnSpPr>
            <a:endCxn id="28" idx="1"/>
          </p:cNvCxnSpPr>
          <p:nvPr/>
        </p:nvCxnSpPr>
        <p:spPr>
          <a:xfrm flipV="1">
            <a:off x="2765850" y="6024440"/>
            <a:ext cx="662836" cy="16629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20 Conector recto de flecha"/>
          <p:cNvCxnSpPr/>
          <p:nvPr/>
        </p:nvCxnSpPr>
        <p:spPr>
          <a:xfrm flipV="1">
            <a:off x="7240703" y="5085184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cxnSp>
        <p:nvCxnSpPr>
          <p:cNvPr id="22" name="21 Conector recto de flecha"/>
          <p:cNvCxnSpPr/>
          <p:nvPr/>
        </p:nvCxnSpPr>
        <p:spPr>
          <a:xfrm flipV="1">
            <a:off x="7240703" y="3717032"/>
            <a:ext cx="0" cy="29198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pic>
        <p:nvPicPr>
          <p:cNvPr id="23" name="2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03" y="1909949"/>
            <a:ext cx="424249" cy="82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29" y="2180012"/>
            <a:ext cx="418668" cy="41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25 CuadroTexto"/>
          <p:cNvSpPr txBox="1"/>
          <p:nvPr/>
        </p:nvSpPr>
        <p:spPr>
          <a:xfrm>
            <a:off x="4852218" y="2092206"/>
            <a:ext cx="51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DB</a:t>
            </a:r>
            <a:endParaRPr lang="es-EC" sz="1800" b="1" kern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83" y="1916832"/>
            <a:ext cx="446352" cy="44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27 Rectángulo redondeado"/>
          <p:cNvSpPr/>
          <p:nvPr/>
        </p:nvSpPr>
        <p:spPr>
          <a:xfrm>
            <a:off x="3428686" y="5523535"/>
            <a:ext cx="2007410" cy="1001809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oferente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4Autoriza  oferta y anexos  </a:t>
            </a:r>
            <a:endParaRPr kumimoji="0" lang="es-EC" sz="11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779188" y="5559064"/>
            <a:ext cx="1920604" cy="1001809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oferente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3.- Genera oferta y anexos  en formato electrónico.</a:t>
            </a:r>
            <a:endParaRPr kumimoji="0" lang="es-EC" sz="11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6210924" y="5515934"/>
            <a:ext cx="2007409" cy="1013118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oferente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Imprime, firma y entrega físicamente oferta, anexos y convalidaciones.</a:t>
            </a: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6" y="5543269"/>
            <a:ext cx="403578" cy="403578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3" y="6041069"/>
            <a:ext cx="487983" cy="48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" name="32 Conector recto de flecha"/>
          <p:cNvCxnSpPr/>
          <p:nvPr/>
        </p:nvCxnSpPr>
        <p:spPr>
          <a:xfrm flipH="1" flipV="1">
            <a:off x="4426527" y="4561699"/>
            <a:ext cx="1457" cy="87735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4" name="33 Rectángulo redondeado"/>
          <p:cNvSpPr/>
          <p:nvPr/>
        </p:nvSpPr>
        <p:spPr>
          <a:xfrm>
            <a:off x="3380642" y="3576168"/>
            <a:ext cx="1911438" cy="71692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oferente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5- Carga de oferta y anexos  en formato electrónico  al SOCE</a:t>
            </a:r>
            <a:endParaRPr kumimoji="0" lang="es-EC" sz="11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42" y="5085184"/>
            <a:ext cx="467223" cy="766246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99" y="5877272"/>
            <a:ext cx="324949" cy="32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7" name="36 Conector recto de flecha"/>
          <p:cNvCxnSpPr/>
          <p:nvPr/>
        </p:nvCxnSpPr>
        <p:spPr>
          <a:xfrm flipV="1">
            <a:off x="4355976" y="2708920"/>
            <a:ext cx="0" cy="720081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8" name="37 Conector recto de flecha"/>
          <p:cNvCxnSpPr/>
          <p:nvPr/>
        </p:nvCxnSpPr>
        <p:spPr>
          <a:xfrm>
            <a:off x="5514171" y="6022493"/>
            <a:ext cx="693199" cy="1725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</p:cxnSp>
      <p:pic>
        <p:nvPicPr>
          <p:cNvPr id="39" name="3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33" y="2856851"/>
            <a:ext cx="620108" cy="620108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31" y="2800467"/>
            <a:ext cx="467223" cy="76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5089" y="3645024"/>
            <a:ext cx="503055" cy="503055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5333" l="4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11" y="5233062"/>
            <a:ext cx="736476" cy="73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48" y="5603947"/>
            <a:ext cx="5461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2" descr="C:\INCOP\Imagenes\LOGO SERCOP firm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90" y="1741458"/>
            <a:ext cx="653498" cy="2717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5" name="44 Rectángulo redondeado"/>
          <p:cNvSpPr/>
          <p:nvPr/>
        </p:nvSpPr>
        <p:spPr>
          <a:xfrm>
            <a:off x="234406" y="397814"/>
            <a:ext cx="5231831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INTEGRACIÓN SOCE - USHAY OFERTA Y ANEXOS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4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60" y="2122496"/>
            <a:ext cx="418668" cy="41866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97" y="3027355"/>
            <a:ext cx="418668" cy="418668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3275856" y="1556792"/>
            <a:ext cx="2448272" cy="100811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SOCE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36399" y="2708919"/>
            <a:ext cx="2007410" cy="1425687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Entidad  contratante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1.- Descarga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-   Módulo USHAY-CA.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Oferta y Anexos.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Pliegos.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Preguntas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836398" y="4371407"/>
            <a:ext cx="2007410" cy="1001809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 contratante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2.-  En el </a:t>
            </a: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módulo USHAY-CA: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Desarrolla las Matrices de C</a:t>
            </a:r>
            <a:r>
              <a:rPr lang="es-EC" sz="1100" b="1" u="sng" kern="1200" dirty="0" err="1" smtClean="0">
                <a:solidFill>
                  <a:prstClr val="white"/>
                </a:solidFill>
                <a:latin typeface="Calibri"/>
              </a:rPr>
              <a:t>alificación</a:t>
            </a:r>
            <a:endParaRPr kumimoji="0" lang="es-EC" sz="11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(Reutiliza información)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1475656" y="2276872"/>
            <a:ext cx="1152130" cy="30480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620108" cy="62010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561699"/>
            <a:ext cx="611560" cy="658114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>
          <a:xfrm>
            <a:off x="1840102" y="4106019"/>
            <a:ext cx="1" cy="25908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12 Conector recto de flecha"/>
          <p:cNvCxnSpPr>
            <a:stCxn id="8" idx="2"/>
          </p:cNvCxnSpPr>
          <p:nvPr/>
        </p:nvCxnSpPr>
        <p:spPr>
          <a:xfrm>
            <a:off x="1840103" y="5373216"/>
            <a:ext cx="0" cy="216024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4" name="13 Rectángulo redondeado"/>
          <p:cNvSpPr/>
          <p:nvPr/>
        </p:nvSpPr>
        <p:spPr>
          <a:xfrm>
            <a:off x="6207370" y="2856963"/>
            <a:ext cx="2007410" cy="868052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r>
              <a:rPr lang="es-EC" sz="1200" b="1" kern="1200" dirty="0">
                <a:solidFill>
                  <a:prstClr val="white"/>
                </a:solidFill>
                <a:latin typeface="Calibri"/>
              </a:rPr>
              <a:t>Entidad contratante</a:t>
            </a:r>
          </a:p>
          <a:p>
            <a:r>
              <a:rPr lang="es-EC" sz="1200" b="1" kern="1200" dirty="0">
                <a:solidFill>
                  <a:prstClr val="white"/>
                </a:solidFill>
                <a:latin typeface="Calibri"/>
              </a:rPr>
              <a:t>6.-Descarga  Preguntas del portal SOCE y carga al módulo </a:t>
            </a:r>
            <a:r>
              <a:rPr lang="es-EC" sz="1200" b="1" kern="1200" dirty="0" smtClean="0">
                <a:solidFill>
                  <a:prstClr val="white"/>
                </a:solidFill>
                <a:latin typeface="Calibri"/>
              </a:rPr>
              <a:t>USHAY-OF</a:t>
            </a:r>
            <a:endParaRPr lang="es-EC" sz="12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236998" y="4034011"/>
            <a:ext cx="2007410" cy="835149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r>
              <a:rPr lang="es-EC" sz="1200" b="1" kern="1200" dirty="0">
                <a:solidFill>
                  <a:prstClr val="white"/>
                </a:solidFill>
                <a:latin typeface="Calibri"/>
              </a:rPr>
              <a:t>Entidad contratante</a:t>
            </a:r>
          </a:p>
          <a:p>
            <a:r>
              <a:rPr lang="es-EC" sz="1200" b="1" kern="1200" dirty="0">
                <a:solidFill>
                  <a:prstClr val="white"/>
                </a:solidFill>
                <a:latin typeface="Calibri"/>
              </a:rPr>
              <a:t>7.- Procede a </a:t>
            </a:r>
            <a:r>
              <a:rPr lang="es-EC" sz="1200" b="1" kern="1200" dirty="0" smtClean="0">
                <a:solidFill>
                  <a:prstClr val="white"/>
                </a:solidFill>
                <a:latin typeface="Calibri"/>
              </a:rPr>
              <a:t>responder  </a:t>
            </a:r>
            <a:r>
              <a:rPr lang="es-EC" sz="1200" b="1" kern="1200" dirty="0">
                <a:solidFill>
                  <a:prstClr val="white"/>
                </a:solidFill>
                <a:latin typeface="Calibri"/>
              </a:rPr>
              <a:t>las </a:t>
            </a:r>
            <a:r>
              <a:rPr lang="es-EC" sz="1200" b="1" kern="1200" dirty="0" smtClean="0">
                <a:solidFill>
                  <a:prstClr val="white"/>
                </a:solidFill>
                <a:latin typeface="Calibri"/>
              </a:rPr>
              <a:t>preguntas, genera .</a:t>
            </a:r>
            <a:r>
              <a:rPr lang="es-EC" sz="1200" b="1" kern="1200" dirty="0" err="1" smtClean="0">
                <a:solidFill>
                  <a:prstClr val="white"/>
                </a:solidFill>
                <a:latin typeface="Calibri"/>
              </a:rPr>
              <a:t>xml</a:t>
            </a:r>
            <a:r>
              <a:rPr lang="es-EC" sz="1200" b="1" kern="1200" dirty="0" smtClean="0">
                <a:solidFill>
                  <a:prstClr val="white"/>
                </a:solidFill>
                <a:latin typeface="Calibri"/>
              </a:rPr>
              <a:t> y sube al portal (masivo)</a:t>
            </a:r>
            <a:endParaRPr lang="es-EC" sz="1200" b="1" kern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93" y="1829272"/>
            <a:ext cx="663623" cy="663623"/>
          </a:xfrm>
          <a:prstGeom prst="rect">
            <a:avLst/>
          </a:prstGeom>
        </p:spPr>
      </p:pic>
      <p:cxnSp>
        <p:nvCxnSpPr>
          <p:cNvPr id="17" name="16 Conector recto de flecha"/>
          <p:cNvCxnSpPr/>
          <p:nvPr/>
        </p:nvCxnSpPr>
        <p:spPr>
          <a:xfrm>
            <a:off x="5756051" y="1909949"/>
            <a:ext cx="1427377" cy="863111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98" y="2220120"/>
            <a:ext cx="689568" cy="689568"/>
          </a:xfrm>
          <a:prstGeom prst="rect">
            <a:avLst/>
          </a:prstGeom>
        </p:spPr>
      </p:pic>
      <p:cxnSp>
        <p:nvCxnSpPr>
          <p:cNvPr id="19" name="18 Conector recto de flecha"/>
          <p:cNvCxnSpPr>
            <a:stCxn id="35" idx="1"/>
            <a:endCxn id="27" idx="1"/>
          </p:cNvCxnSpPr>
          <p:nvPr/>
        </p:nvCxnSpPr>
        <p:spPr>
          <a:xfrm flipV="1">
            <a:off x="2878899" y="6024440"/>
            <a:ext cx="549787" cy="1530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19 Conector recto de flecha"/>
          <p:cNvCxnSpPr/>
          <p:nvPr/>
        </p:nvCxnSpPr>
        <p:spPr>
          <a:xfrm flipH="1" flipV="1">
            <a:off x="5616616" y="2581673"/>
            <a:ext cx="620382" cy="1524346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cxnSp>
        <p:nvCxnSpPr>
          <p:cNvPr id="21" name="20 Conector recto de flecha"/>
          <p:cNvCxnSpPr/>
          <p:nvPr/>
        </p:nvCxnSpPr>
        <p:spPr>
          <a:xfrm flipV="1">
            <a:off x="7240703" y="3785084"/>
            <a:ext cx="0" cy="29198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pic>
        <p:nvPicPr>
          <p:cNvPr id="22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03" y="1909949"/>
            <a:ext cx="424249" cy="823404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29" y="2180012"/>
            <a:ext cx="418668" cy="418668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4892630" y="2122496"/>
            <a:ext cx="51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kern="1200" dirty="0" smtClean="0">
                <a:solidFill>
                  <a:prstClr val="white"/>
                </a:solidFill>
                <a:latin typeface="Calibri"/>
              </a:rPr>
              <a:t>DB</a:t>
            </a:r>
            <a:endParaRPr lang="es-EC" sz="1800" b="1" kern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83" y="1916832"/>
            <a:ext cx="446352" cy="446352"/>
          </a:xfrm>
          <a:prstGeom prst="rect">
            <a:avLst/>
          </a:prstGeom>
        </p:spPr>
      </p:pic>
      <p:sp>
        <p:nvSpPr>
          <p:cNvPr id="27" name="26 Rectángulo redondeado"/>
          <p:cNvSpPr/>
          <p:nvPr/>
        </p:nvSpPr>
        <p:spPr>
          <a:xfrm>
            <a:off x="3428686" y="5523535"/>
            <a:ext cx="2007410" cy="1001809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contratante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4.-  Firma Acta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851196" y="5595543"/>
            <a:ext cx="1920604" cy="1001809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 contratante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3.- Genera  las Actas de Calificación  en formato </a:t>
            </a:r>
            <a:r>
              <a:rPr lang="es-EC" sz="11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EC" sz="1100" kern="1200" dirty="0" smtClean="0">
                <a:solidFill>
                  <a:prstClr val="white"/>
                </a:solidFill>
                <a:latin typeface="Calibri"/>
              </a:rPr>
              <a:t>.</a:t>
            </a:r>
            <a:r>
              <a:rPr lang="es-EC" sz="1100" kern="1200" dirty="0" err="1" smtClean="0">
                <a:solidFill>
                  <a:prstClr val="white"/>
                </a:solidFill>
                <a:latin typeface="Calibri"/>
              </a:rPr>
              <a:t>pdf</a:t>
            </a:r>
            <a:r>
              <a:rPr lang="es-EC" sz="1100" kern="1200" dirty="0" smtClean="0">
                <a:solidFill>
                  <a:prstClr val="white"/>
                </a:solidFill>
                <a:latin typeface="Calibri"/>
              </a:rPr>
              <a:t>.</a:t>
            </a:r>
            <a:endParaRPr kumimoji="0" lang="es-EC" sz="11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6" y="5543269"/>
            <a:ext cx="403578" cy="403578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3" y="6041069"/>
            <a:ext cx="487983" cy="487983"/>
          </a:xfrm>
          <a:prstGeom prst="rect">
            <a:avLst/>
          </a:prstGeom>
        </p:spPr>
      </p:pic>
      <p:cxnSp>
        <p:nvCxnSpPr>
          <p:cNvPr id="32" name="31 Conector recto de flecha"/>
          <p:cNvCxnSpPr/>
          <p:nvPr/>
        </p:nvCxnSpPr>
        <p:spPr>
          <a:xfrm flipH="1" flipV="1">
            <a:off x="4426527" y="4561699"/>
            <a:ext cx="1457" cy="87735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32 Rectángulo redondeado"/>
          <p:cNvSpPr/>
          <p:nvPr/>
        </p:nvSpPr>
        <p:spPr>
          <a:xfrm>
            <a:off x="3380642" y="3576168"/>
            <a:ext cx="1911438" cy="716928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Entidad  contratante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5- Carga Actas en formato .</a:t>
            </a:r>
            <a:r>
              <a:rPr kumimoji="0" lang="es-EC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pdf</a:t>
            </a: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al SOCE</a:t>
            </a:r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42" y="5310766"/>
            <a:ext cx="467223" cy="766246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99" y="5877272"/>
            <a:ext cx="324949" cy="324949"/>
          </a:xfrm>
          <a:prstGeom prst="rect">
            <a:avLst/>
          </a:prstGeom>
        </p:spPr>
      </p:pic>
      <p:cxnSp>
        <p:nvCxnSpPr>
          <p:cNvPr id="36" name="35 Conector recto de flecha"/>
          <p:cNvCxnSpPr/>
          <p:nvPr/>
        </p:nvCxnSpPr>
        <p:spPr>
          <a:xfrm flipV="1">
            <a:off x="4355976" y="2708920"/>
            <a:ext cx="0" cy="720081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8" name="3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31" y="2800467"/>
            <a:ext cx="467223" cy="766246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5089" y="3645024"/>
            <a:ext cx="503055" cy="503055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98" y="4572719"/>
            <a:ext cx="403578" cy="403578"/>
          </a:xfrm>
          <a:prstGeom prst="rect">
            <a:avLst/>
          </a:prstGeom>
        </p:spPr>
      </p:pic>
      <p:sp>
        <p:nvSpPr>
          <p:cNvPr id="43" name="42 Rectángulo redondeado"/>
          <p:cNvSpPr/>
          <p:nvPr/>
        </p:nvSpPr>
        <p:spPr>
          <a:xfrm>
            <a:off x="234406" y="397814"/>
            <a:ext cx="5231831" cy="593580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INTEGRACIÓN SOCE - USHAY CALIFICACIÓN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5" name="Picture 2" descr="C:\INCOP\Imagenes\LOGO SERCOP firm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90" y="1741458"/>
            <a:ext cx="653498" cy="2717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74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27" grpId="0" animBg="1"/>
      <p:bldP spid="28" grpId="0" animBg="1"/>
      <p:bldP spid="33" grpId="0" animBg="1"/>
    </p:bldLst>
  </p:timing>
</p:sld>
</file>

<file path=ppt/theme/theme1.xml><?xml version="1.0" encoding="utf-8"?>
<a:theme xmlns:a="http://schemas.openxmlformats.org/drawingml/2006/main" name="2_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7617</TotalTime>
  <Words>878</Words>
  <Application>Microsoft Office PowerPoint</Application>
  <PresentationFormat>Personalizado</PresentationFormat>
  <Paragraphs>223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2_Tema de Office</vt:lpstr>
      <vt:lpstr>Módulo Facilitador de la Contratación Pública –USHAY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Arquitectura Soce 2.0</dc:title>
  <dc:creator>vbuendia</dc:creator>
  <cp:lastModifiedBy>Sercop</cp:lastModifiedBy>
  <cp:revision>322</cp:revision>
  <dcterms:modified xsi:type="dcterms:W3CDTF">2014-10-23T23:51:40Z</dcterms:modified>
</cp:coreProperties>
</file>